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5" r:id="rId6"/>
    <p:sldId id="266" r:id="rId7"/>
    <p:sldId id="267" r:id="rId8"/>
    <p:sldId id="268" r:id="rId9"/>
    <p:sldId id="269" r:id="rId10"/>
    <p:sldId id="270" r:id="rId11"/>
    <p:sldId id="271" r:id="rId12"/>
    <p:sldId id="272" r:id="rId13"/>
    <p:sldId id="273" r:id="rId14"/>
    <p:sldId id="274" r:id="rId15"/>
    <p:sldId id="275" r:id="rId16"/>
    <p:sldId id="276" r:id="rId17"/>
    <p:sldId id="277" r:id="rId18"/>
    <p:sldId id="278" r:id="rId19"/>
    <p:sldId id="260" r:id="rId20"/>
    <p:sldId id="261" r:id="rId21"/>
    <p:sldId id="262" r:id="rId22"/>
    <p:sldId id="263" r:id="rId23"/>
    <p:sldId id="264" r:id="rId2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67" autoAdjust="0"/>
  </p:normalViewPr>
  <p:slideViewPr>
    <p:cSldViewPr snapToGrid="0">
      <p:cViewPr varScale="1">
        <p:scale>
          <a:sx n="104" d="100"/>
          <a:sy n="104" d="100"/>
        </p:scale>
        <p:origin x="834" y="114"/>
      </p:cViewPr>
      <p:guideLst/>
    </p:cSldViewPr>
  </p:slideViewPr>
  <p:outlineViewPr>
    <p:cViewPr>
      <p:scale>
        <a:sx n="33" d="100"/>
        <a:sy n="33" d="100"/>
      </p:scale>
      <p:origin x="0" y="-613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2.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2BE39D-7368-46FC-6AF2-6D482BEC0E24}"/>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E1A9B22-589C-472C-E55C-D8673B8495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6AB5F464-40FB-55BD-E4F7-42EDE4216D3A}"/>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33B16B9D-627C-5BB7-11C6-8FE41F18959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40D9C79-19F4-A702-EABE-581D72D352B8}"/>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1065563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755E0F-D8C8-432E-8511-9AB5E2B08DA6}"/>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BA97AF5-6409-71FF-9891-1C5B639A5D06}"/>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3521DF1-D750-4447-3B19-772D2E467127}"/>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9CE93B35-EF23-FD21-6F78-29788B6670D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2A862A5-E5C8-1D68-348F-DB996F3B146D}"/>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1232403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20F91D1D-1080-F2CB-6866-5B7D7512D2B1}"/>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2E02D2CC-472B-93DF-5A0C-FD0ED864047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77E64D7-A049-3713-A66E-6AC4F569274C}"/>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3D9FE13A-C80C-AE0A-E2E2-4407BA003F6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8DC91A1-60AE-6980-5D87-ADEF3F7403B7}"/>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718597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03D775-FBED-8920-18C5-F9845E6458B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992B48A-2263-EAAA-98E4-6E9A64562C7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2E19D29-8837-93D1-27C3-E9E7FC12BAAE}"/>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19987A6D-2CAD-DABC-F5C6-196A169070E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2F935F8-5188-91CA-7E0E-7E65E88E8332}"/>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770120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37418F-6D5F-7484-3AD3-3CA9D1EBE563}"/>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C4EF081-C561-ABCC-841F-203C6E6A8D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DB91017B-72E6-42A9-B0C4-EA2793A13E75}"/>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528E627D-7DD4-E3DB-A1EE-7DB4F1DF8AE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7B9A4AD-721B-BBE1-2BE9-C39F40572C8D}"/>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690946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4E578F-1E0E-62CC-E390-F80ED92B185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B1EE2BF-2F91-824E-B2F7-73FA47FB95ED}"/>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4CAE7A39-82CE-603B-0B6B-5B6C2209713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B8232254-067E-50E6-089C-02D5B9F647ED}"/>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6" name="フッター プレースホルダー 5">
            <a:extLst>
              <a:ext uri="{FF2B5EF4-FFF2-40B4-BE49-F238E27FC236}">
                <a16:creationId xmlns:a16="http://schemas.microsoft.com/office/drawing/2014/main" id="{626D21F2-B062-B5A4-BE93-EADB8330EE2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FEF696D-4DB5-2E93-955E-B4FC733535FF}"/>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2360105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841899-426C-F8EB-D997-8CCF1D7A934B}"/>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42E9868-3FBD-679B-3A1B-6252B135B5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DD1CC51-00BA-1D92-74FD-D42DEC5C9075}"/>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5EBC617-91F8-DCF5-099C-A23DF7284E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1DB16DD5-D019-B0BA-11FE-6C56FFDED05A}"/>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392DD873-DDE9-8354-5E19-851A33C84248}"/>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8" name="フッター プレースホルダー 7">
            <a:extLst>
              <a:ext uri="{FF2B5EF4-FFF2-40B4-BE49-F238E27FC236}">
                <a16:creationId xmlns:a16="http://schemas.microsoft.com/office/drawing/2014/main" id="{221B54D3-4975-2B41-D1F5-BC233B691163}"/>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AEA7CA30-3A23-8E57-B283-703A10F73814}"/>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3452638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25D31E5-D845-7F8C-6646-E41BF9714534}"/>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EC957F3B-A452-20C6-9687-E736F139117C}"/>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4" name="フッター プレースホルダー 3">
            <a:extLst>
              <a:ext uri="{FF2B5EF4-FFF2-40B4-BE49-F238E27FC236}">
                <a16:creationId xmlns:a16="http://schemas.microsoft.com/office/drawing/2014/main" id="{087D649F-1469-3DE1-2240-B04B67DB1B0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7794DDE8-3BD7-B6EC-7B5C-F40866B1C66E}"/>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3637865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FDF6E0C2-67FF-BBA4-B52F-3A28D7FE6A24}"/>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3" name="フッター プレースホルダー 2">
            <a:extLst>
              <a:ext uri="{FF2B5EF4-FFF2-40B4-BE49-F238E27FC236}">
                <a16:creationId xmlns:a16="http://schemas.microsoft.com/office/drawing/2014/main" id="{41F4F2B2-1530-0063-F822-CFE8E6BABB5C}"/>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2CCE3A38-C367-3153-1AED-577860A803D5}"/>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1103806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37A036-5496-DA51-6CD2-4552BA3B6F2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EA38DD4-E2F8-A794-1131-223729D679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BB4DFE93-7EB1-729D-5E80-73E8F8F184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FBD86FA-F55D-2E66-C034-138E64E6D636}"/>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6" name="フッター プレースホルダー 5">
            <a:extLst>
              <a:ext uri="{FF2B5EF4-FFF2-40B4-BE49-F238E27FC236}">
                <a16:creationId xmlns:a16="http://schemas.microsoft.com/office/drawing/2014/main" id="{87C710E6-6049-3688-C41F-474EB74D8F73}"/>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29A8F3B-0668-89DD-8248-67C0047C8426}"/>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1797684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39E10A-88BB-D28A-A682-240E57AE27E7}"/>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48E8F7C-681E-ABDA-B66A-D3B657FA71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D5363CDE-C5DD-DAB2-A562-5B16063333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1E1FC66-ABC0-30CE-11C0-9A7C873F0DE5}"/>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6" name="フッター プレースホルダー 5">
            <a:extLst>
              <a:ext uri="{FF2B5EF4-FFF2-40B4-BE49-F238E27FC236}">
                <a16:creationId xmlns:a16="http://schemas.microsoft.com/office/drawing/2014/main" id="{3A11DB70-AA0D-8C2D-7989-9D61895E582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1D23DD7-B638-40CC-14C1-377FEC9DC2F3}"/>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360491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BCCF56AB-C1B7-FA2C-7192-A9F46AC7BA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B06898C-5759-1304-851D-76A4F1D1EF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0765446-5047-4EE4-7AD3-08F8A2DCFD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F0800D1B-5287-949F-F30E-5AFE035DE3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3FF8D012-3CC3-110E-851F-76E7643290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26219791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2.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wav"/><Relationship Id="rId7" Type="http://schemas.openxmlformats.org/officeDocument/2006/relationships/image" Target="../media/image1.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2.wav"/></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3F46E-778C-1336-FA6E-CF5A0C689666}"/>
              </a:ext>
            </a:extLst>
          </p:cNvPr>
          <p:cNvSpPr>
            <a:spLocks noGrp="1"/>
          </p:cNvSpPr>
          <p:nvPr>
            <p:ph type="title"/>
          </p:nvPr>
        </p:nvSpPr>
        <p:spPr/>
        <p:txBody>
          <a:bodyPr/>
          <a:lstStyle/>
          <a:p>
            <a:r>
              <a:rPr kumimoji="1" lang="ja-JP" altLang="en-US" dirty="0"/>
              <a:t>音声再録</a:t>
            </a:r>
            <a:r>
              <a:rPr kumimoji="1" lang="en-US" altLang="ja-JP" dirty="0"/>
              <a:t>@PC</a:t>
            </a:r>
            <a:endParaRPr kumimoji="1" lang="ja-JP" altLang="en-US" dirty="0"/>
          </a:p>
        </p:txBody>
      </p:sp>
      <p:pic>
        <p:nvPicPr>
          <p:cNvPr id="5" name="コンテンツ プレースホルダー 4">
            <a:extLst>
              <a:ext uri="{FF2B5EF4-FFF2-40B4-BE49-F238E27FC236}">
                <a16:creationId xmlns:a16="http://schemas.microsoft.com/office/drawing/2014/main" id="{64F5E866-FB5A-BB33-DE40-5FE894F71B7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338618" y="4618"/>
            <a:ext cx="6853382" cy="6853382"/>
          </a:xfrm>
        </p:spPr>
      </p:pic>
      <p:pic>
        <p:nvPicPr>
          <p:cNvPr id="6" name="voice_16k">
            <a:hlinkClick r:id="" action="ppaction://media"/>
            <a:extLst>
              <a:ext uri="{FF2B5EF4-FFF2-40B4-BE49-F238E27FC236}">
                <a16:creationId xmlns:a16="http://schemas.microsoft.com/office/drawing/2014/main" id="{D6F20D8E-BECE-89FE-F1FC-898E5C14F1D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 y="1690688"/>
            <a:ext cx="609600" cy="609600"/>
          </a:xfrm>
          <a:prstGeom prst="rect">
            <a:avLst/>
          </a:prstGeom>
        </p:spPr>
      </p:pic>
      <p:sp>
        <p:nvSpPr>
          <p:cNvPr id="7" name="テキスト ボックス 6">
            <a:extLst>
              <a:ext uri="{FF2B5EF4-FFF2-40B4-BE49-F238E27FC236}">
                <a16:creationId xmlns:a16="http://schemas.microsoft.com/office/drawing/2014/main" id="{A2FF14EC-BD25-76B6-6D06-A96A3158506C}"/>
              </a:ext>
            </a:extLst>
          </p:cNvPr>
          <p:cNvSpPr txBox="1"/>
          <p:nvPr/>
        </p:nvSpPr>
        <p:spPr>
          <a:xfrm>
            <a:off x="838200" y="2300288"/>
            <a:ext cx="2770909" cy="64633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dirty="0"/>
              <a:t>16kHz</a:t>
            </a:r>
          </a:p>
          <a:p>
            <a:pPr marL="285750" indent="-285750">
              <a:buFont typeface="Arial" panose="020B0604020202020204" pitchFamily="34" charset="0"/>
              <a:buChar char="•"/>
            </a:pPr>
            <a:r>
              <a:rPr lang="en-US" altLang="ja-JP" dirty="0"/>
              <a:t>32bit</a:t>
            </a:r>
            <a:endParaRPr kumimoji="1" lang="en-US" altLang="ja-JP" dirty="0"/>
          </a:p>
        </p:txBody>
      </p:sp>
    </p:spTree>
    <p:extLst>
      <p:ext uri="{BB962C8B-B14F-4D97-AF65-F5344CB8AC3E}">
        <p14:creationId xmlns:p14="http://schemas.microsoft.com/office/powerpoint/2010/main" val="467027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1C5568-FECE-955F-3BF4-79A0F8E17A7C}"/>
              </a:ext>
            </a:extLst>
          </p:cNvPr>
          <p:cNvSpPr>
            <a:spLocks noGrp="1"/>
          </p:cNvSpPr>
          <p:nvPr>
            <p:ph type="title"/>
          </p:nvPr>
        </p:nvSpPr>
        <p:spPr/>
        <p:txBody>
          <a:bodyPr/>
          <a:lstStyle/>
          <a:p>
            <a:r>
              <a:rPr kumimoji="1" lang="ja-JP" altLang="en-US" dirty="0"/>
              <a:t>生成モデルに基づく話者埋め込み</a:t>
            </a:r>
          </a:p>
        </p:txBody>
      </p:sp>
      <p:sp>
        <p:nvSpPr>
          <p:cNvPr id="3" name="コンテンツ プレースホルダー 2">
            <a:extLst>
              <a:ext uri="{FF2B5EF4-FFF2-40B4-BE49-F238E27FC236}">
                <a16:creationId xmlns:a16="http://schemas.microsoft.com/office/drawing/2014/main" id="{945048AB-1981-1CC1-6EC4-CE29E3285051}"/>
              </a:ext>
            </a:extLst>
          </p:cNvPr>
          <p:cNvSpPr>
            <a:spLocks noGrp="1"/>
          </p:cNvSpPr>
          <p:nvPr>
            <p:ph idx="1"/>
          </p:nvPr>
        </p:nvSpPr>
        <p:spPr/>
        <p:txBody>
          <a:bodyPr/>
          <a:lstStyle/>
          <a:p>
            <a:r>
              <a:rPr kumimoji="1" lang="ja-JP" altLang="en-US" dirty="0"/>
              <a:t>先週の機械学習の部分</a:t>
            </a:r>
            <a:endParaRPr kumimoji="1" lang="en-US" altLang="ja-JP" dirty="0"/>
          </a:p>
          <a:p>
            <a:r>
              <a:rPr lang="ja-JP" altLang="en-US" dirty="0"/>
              <a:t>音声が話者固有の</a:t>
            </a:r>
            <a:r>
              <a:rPr lang="en-US" altLang="ja-JP" dirty="0"/>
              <a:t>GMM</a:t>
            </a:r>
            <a:r>
              <a:rPr lang="ja-JP" altLang="en-US" dirty="0"/>
              <a:t>に従うと仮定</a:t>
            </a:r>
            <a:endParaRPr lang="en-US" altLang="ja-JP" dirty="0"/>
          </a:p>
          <a:p>
            <a:r>
              <a:rPr kumimoji="1" lang="en-US" altLang="ja-JP" dirty="0"/>
              <a:t>UBM</a:t>
            </a:r>
            <a:r>
              <a:rPr kumimoji="1" lang="ja-JP" altLang="en-US" dirty="0"/>
              <a:t>と話者に適合させた</a:t>
            </a:r>
            <a:r>
              <a:rPr kumimoji="1" lang="en-US" altLang="ja-JP" dirty="0"/>
              <a:t>GMM</a:t>
            </a:r>
            <a:r>
              <a:rPr kumimoji="1" lang="ja-JP" altLang="en-US" dirty="0"/>
              <a:t>の差</a:t>
            </a:r>
            <a:r>
              <a:rPr kumimoji="1" lang="en-US" altLang="ja-JP" dirty="0"/>
              <a:t>(GMM</a:t>
            </a:r>
            <a:r>
              <a:rPr kumimoji="1" lang="ja-JP" altLang="en-US" dirty="0"/>
              <a:t>スーパベクトル</a:t>
            </a:r>
            <a:r>
              <a:rPr kumimoji="1" lang="en-US" altLang="ja-JP" dirty="0"/>
              <a:t>)</a:t>
            </a:r>
            <a:r>
              <a:rPr kumimoji="1" lang="ja-JP" altLang="en-US" dirty="0"/>
              <a:t>を話者埋め込みとする</a:t>
            </a:r>
          </a:p>
          <a:p>
            <a:pPr lvl="1"/>
            <a:r>
              <a:rPr kumimoji="1" lang="ja-JP" altLang="en-US" dirty="0"/>
              <a:t>因子分析によってこの次元を削減して得た</a:t>
            </a:r>
            <a:r>
              <a:rPr kumimoji="1" lang="en-US" altLang="ja-JP" dirty="0" err="1"/>
              <a:t>i</a:t>
            </a:r>
            <a:r>
              <a:rPr kumimoji="1" lang="en-US" altLang="ja-JP" dirty="0"/>
              <a:t>-vector</a:t>
            </a:r>
            <a:r>
              <a:rPr kumimoji="1" lang="ja-JP" altLang="en-US" dirty="0"/>
              <a:t>は良い性能を得ていた</a:t>
            </a:r>
          </a:p>
        </p:txBody>
      </p:sp>
    </p:spTree>
    <p:extLst>
      <p:ext uri="{BB962C8B-B14F-4D97-AF65-F5344CB8AC3E}">
        <p14:creationId xmlns:p14="http://schemas.microsoft.com/office/powerpoint/2010/main" val="37326518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9CE5D8-D630-A662-89CE-EC452A578D0A}"/>
              </a:ext>
            </a:extLst>
          </p:cNvPr>
          <p:cNvSpPr>
            <a:spLocks noGrp="1"/>
          </p:cNvSpPr>
          <p:nvPr>
            <p:ph type="title"/>
          </p:nvPr>
        </p:nvSpPr>
        <p:spPr/>
        <p:txBody>
          <a:bodyPr/>
          <a:lstStyle/>
          <a:p>
            <a:r>
              <a:rPr kumimoji="1" lang="ja-JP" altLang="en-US" dirty="0"/>
              <a:t>深層話者埋め込み</a:t>
            </a:r>
          </a:p>
        </p:txBody>
      </p:sp>
      <p:sp>
        <p:nvSpPr>
          <p:cNvPr id="3" name="コンテンツ プレースホルダー 2">
            <a:extLst>
              <a:ext uri="{FF2B5EF4-FFF2-40B4-BE49-F238E27FC236}">
                <a16:creationId xmlns:a16="http://schemas.microsoft.com/office/drawing/2014/main" id="{3B27F898-6BC9-C5E0-2C27-2E8143F8432D}"/>
              </a:ext>
            </a:extLst>
          </p:cNvPr>
          <p:cNvSpPr>
            <a:spLocks noGrp="1"/>
          </p:cNvSpPr>
          <p:nvPr>
            <p:ph idx="1"/>
          </p:nvPr>
        </p:nvSpPr>
        <p:spPr/>
        <p:txBody>
          <a:bodyPr/>
          <a:lstStyle/>
          <a:p>
            <a:r>
              <a:rPr kumimoji="1" lang="en-US" altLang="ja-JP" dirty="0" err="1"/>
              <a:t>i</a:t>
            </a:r>
            <a:r>
              <a:rPr kumimoji="1" lang="en-US" altLang="ja-JP" dirty="0"/>
              <a:t>-vector</a:t>
            </a:r>
            <a:r>
              <a:rPr kumimoji="1" lang="ja-JP" altLang="en-US" dirty="0"/>
              <a:t>に置き換わる形で近年急速に発展</a:t>
            </a:r>
            <a:endParaRPr kumimoji="1" lang="en-US" altLang="ja-JP" dirty="0"/>
          </a:p>
          <a:p>
            <a:r>
              <a:rPr kumimoji="1" lang="ja-JP" altLang="en-US" dirty="0"/>
              <a:t>右の構造を持つ</a:t>
            </a:r>
            <a:r>
              <a:rPr kumimoji="1" lang="en-US" altLang="ja-JP" dirty="0"/>
              <a:t>DNN</a:t>
            </a:r>
            <a:r>
              <a:rPr kumimoji="1" lang="ja-JP" altLang="en-US" dirty="0"/>
              <a:t>で話者埋め込みを得る</a:t>
            </a:r>
            <a:endParaRPr kumimoji="1" lang="en-US" altLang="ja-JP" dirty="0"/>
          </a:p>
          <a:p>
            <a:pPr lvl="1"/>
            <a:r>
              <a:rPr kumimoji="1" lang="en-US" altLang="ja-JP" dirty="0"/>
              <a:t>Encoder</a:t>
            </a:r>
            <a:r>
              <a:rPr kumimoji="1" lang="ja-JP" altLang="en-US" dirty="0"/>
              <a:t>で時間フレーム単位で特徴抽出</a:t>
            </a:r>
          </a:p>
          <a:p>
            <a:pPr lvl="1"/>
            <a:r>
              <a:rPr kumimoji="1" lang="ja-JP" altLang="en-US" dirty="0"/>
              <a:t>プーリング層で時間方向に集約</a:t>
            </a:r>
          </a:p>
          <a:p>
            <a:pPr lvl="1"/>
            <a:r>
              <a:rPr kumimoji="1" lang="ja-JP" altLang="en-US" dirty="0"/>
              <a:t>話者認識部で，集約したベクトルから話者を推定</a:t>
            </a:r>
          </a:p>
          <a:p>
            <a:pPr lvl="1"/>
            <a:r>
              <a:rPr kumimoji="1" lang="ja-JP" altLang="en-US" dirty="0"/>
              <a:t>大量の学習データでパラメータを推定する</a:t>
            </a:r>
          </a:p>
          <a:p>
            <a:r>
              <a:rPr kumimoji="1" lang="ja-JP" altLang="en-US" dirty="0"/>
              <a:t>話者認識部の中間出力</a:t>
            </a:r>
            <a:r>
              <a:rPr kumimoji="1" lang="en-US" altLang="ja-JP" dirty="0"/>
              <a:t>(</a:t>
            </a:r>
            <a:r>
              <a:rPr kumimoji="1" lang="ja-JP" altLang="en-US" dirty="0"/>
              <a:t>ベクトル</a:t>
            </a:r>
            <a:r>
              <a:rPr kumimoji="1" lang="en-US" altLang="ja-JP" dirty="0"/>
              <a:t>)</a:t>
            </a:r>
            <a:r>
              <a:rPr kumimoji="1" lang="ja-JP" altLang="en-US" dirty="0"/>
              <a:t>は，話者識別に重要な情報が詰まってるんじゃないの</a:t>
            </a:r>
            <a:r>
              <a:rPr kumimoji="1" lang="en-US" altLang="ja-JP" dirty="0"/>
              <a:t>?</a:t>
            </a:r>
          </a:p>
          <a:p>
            <a:r>
              <a:rPr kumimoji="1" lang="ja-JP" altLang="en-US" dirty="0"/>
              <a:t>深層話者埋め込み</a:t>
            </a:r>
            <a:r>
              <a:rPr kumimoji="1" lang="en-US" altLang="ja-JP" dirty="0"/>
              <a:t>(x-vector)</a:t>
            </a:r>
            <a:endParaRPr kumimoji="1" lang="ja-JP" altLang="en-US" dirty="0"/>
          </a:p>
        </p:txBody>
      </p:sp>
      <p:pic>
        <p:nvPicPr>
          <p:cNvPr id="5" name="図 4">
            <a:extLst>
              <a:ext uri="{FF2B5EF4-FFF2-40B4-BE49-F238E27FC236}">
                <a16:creationId xmlns:a16="http://schemas.microsoft.com/office/drawing/2014/main" id="{F4BCE086-2E5F-FD28-70FD-A0128BFC4BE9}"/>
              </a:ext>
            </a:extLst>
          </p:cNvPr>
          <p:cNvPicPr>
            <a:picLocks noChangeAspect="1"/>
          </p:cNvPicPr>
          <p:nvPr/>
        </p:nvPicPr>
        <p:blipFill>
          <a:blip r:embed="rId2"/>
          <a:stretch>
            <a:fillRect/>
          </a:stretch>
        </p:blipFill>
        <p:spPr>
          <a:xfrm>
            <a:off x="8091055" y="1"/>
            <a:ext cx="4100945" cy="3581196"/>
          </a:xfrm>
          <a:prstGeom prst="rect">
            <a:avLst/>
          </a:prstGeom>
        </p:spPr>
      </p:pic>
    </p:spTree>
    <p:extLst>
      <p:ext uri="{BB962C8B-B14F-4D97-AF65-F5344CB8AC3E}">
        <p14:creationId xmlns:p14="http://schemas.microsoft.com/office/powerpoint/2010/main" val="4107392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DA23A6-CCC0-6CB3-8CAC-19E85AF693D9}"/>
              </a:ext>
            </a:extLst>
          </p:cNvPr>
          <p:cNvSpPr>
            <a:spLocks noGrp="1"/>
          </p:cNvSpPr>
          <p:nvPr>
            <p:ph type="title"/>
          </p:nvPr>
        </p:nvSpPr>
        <p:spPr/>
        <p:txBody>
          <a:bodyPr/>
          <a:lstStyle/>
          <a:p>
            <a:r>
              <a:rPr kumimoji="1" lang="ja-JP" altLang="en-US" dirty="0"/>
              <a:t>バックエンド処理</a:t>
            </a:r>
          </a:p>
        </p:txBody>
      </p:sp>
      <p:sp>
        <p:nvSpPr>
          <p:cNvPr id="3" name="コンテンツ プレースホルダー 2">
            <a:extLst>
              <a:ext uri="{FF2B5EF4-FFF2-40B4-BE49-F238E27FC236}">
                <a16:creationId xmlns:a16="http://schemas.microsoft.com/office/drawing/2014/main" id="{3523ED21-4DFB-A1C8-78E1-A8887DA6FF8A}"/>
              </a:ext>
            </a:extLst>
          </p:cNvPr>
          <p:cNvSpPr>
            <a:spLocks noGrp="1"/>
          </p:cNvSpPr>
          <p:nvPr>
            <p:ph idx="1"/>
          </p:nvPr>
        </p:nvSpPr>
        <p:spPr/>
        <p:txBody>
          <a:bodyPr/>
          <a:lstStyle/>
          <a:p>
            <a:r>
              <a:rPr kumimoji="1" lang="ja-JP" altLang="en-US" dirty="0"/>
              <a:t>登録音声，照合音声からそれぞれ話者埋め込み</a:t>
            </a:r>
            <a:r>
              <a:rPr kumimoji="1" lang="en-US" altLang="ja-JP" dirty="0"/>
              <a:t>(</a:t>
            </a:r>
            <a:r>
              <a:rPr kumimoji="1" lang="ja-JP" altLang="en-US" dirty="0"/>
              <a:t>ベクトル</a:t>
            </a:r>
            <a:r>
              <a:rPr kumimoji="1" lang="en-US" altLang="ja-JP" dirty="0"/>
              <a:t>)</a:t>
            </a:r>
            <a:r>
              <a:rPr kumimoji="1" lang="ja-JP" altLang="en-US" dirty="0"/>
              <a:t>を得，照合スコアを算出</a:t>
            </a:r>
          </a:p>
          <a:p>
            <a:pPr lvl="1"/>
            <a:r>
              <a:rPr kumimoji="1" lang="ja-JP" altLang="en-US" dirty="0"/>
              <a:t>コサイン類似度</a:t>
            </a:r>
          </a:p>
          <a:p>
            <a:pPr lvl="1"/>
            <a:r>
              <a:rPr kumimoji="1" lang="en-US" altLang="ja-JP" dirty="0"/>
              <a:t>PLDA(Probabilistic linear discriminant analysis)</a:t>
            </a:r>
          </a:p>
          <a:p>
            <a:r>
              <a:rPr kumimoji="1" lang="ja-JP" altLang="en-US" dirty="0"/>
              <a:t>異なる話者において，発話間の照合スコア分布が標準正規分布になるようにスコアを正規化</a:t>
            </a:r>
          </a:p>
          <a:p>
            <a:r>
              <a:rPr kumimoji="1" lang="ja-JP" altLang="en-US" dirty="0"/>
              <a:t>閾値で切って受理</a:t>
            </a:r>
            <a:r>
              <a:rPr kumimoji="1" lang="en-US" altLang="ja-JP" dirty="0"/>
              <a:t>or</a:t>
            </a:r>
            <a:r>
              <a:rPr kumimoji="1" lang="ja-JP" altLang="en-US" dirty="0"/>
              <a:t>棄却</a:t>
            </a:r>
          </a:p>
        </p:txBody>
      </p:sp>
    </p:spTree>
    <p:extLst>
      <p:ext uri="{BB962C8B-B14F-4D97-AF65-F5344CB8AC3E}">
        <p14:creationId xmlns:p14="http://schemas.microsoft.com/office/powerpoint/2010/main" val="902711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781A1A-80FB-E7FD-9AD0-EE7532BFE563}"/>
              </a:ext>
            </a:extLst>
          </p:cNvPr>
          <p:cNvSpPr>
            <a:spLocks noGrp="1"/>
          </p:cNvSpPr>
          <p:nvPr>
            <p:ph type="title"/>
          </p:nvPr>
        </p:nvSpPr>
        <p:spPr/>
        <p:txBody>
          <a:bodyPr/>
          <a:lstStyle/>
          <a:p>
            <a:r>
              <a:rPr kumimoji="1" lang="ja-JP" altLang="en-US" dirty="0"/>
              <a:t>深層話者埋め込みの最新技術</a:t>
            </a:r>
          </a:p>
        </p:txBody>
      </p:sp>
      <p:sp>
        <p:nvSpPr>
          <p:cNvPr id="3" name="コンテンツ プレースホルダー 2">
            <a:extLst>
              <a:ext uri="{FF2B5EF4-FFF2-40B4-BE49-F238E27FC236}">
                <a16:creationId xmlns:a16="http://schemas.microsoft.com/office/drawing/2014/main" id="{D4B6F7BA-54E2-4DC9-4082-62F84874AFBC}"/>
              </a:ext>
            </a:extLst>
          </p:cNvPr>
          <p:cNvSpPr>
            <a:spLocks noGrp="1"/>
          </p:cNvSpPr>
          <p:nvPr>
            <p:ph idx="1"/>
          </p:nvPr>
        </p:nvSpPr>
        <p:spPr/>
        <p:txBody>
          <a:bodyPr>
            <a:normAutofit lnSpcReduction="10000"/>
          </a:bodyPr>
          <a:lstStyle/>
          <a:p>
            <a:r>
              <a:rPr kumimoji="1" lang="ja-JP" altLang="en-US" dirty="0"/>
              <a:t>エンコーダ</a:t>
            </a:r>
            <a:endParaRPr kumimoji="1" lang="en-US" altLang="ja-JP" dirty="0"/>
          </a:p>
          <a:p>
            <a:pPr lvl="1"/>
            <a:r>
              <a:rPr lang="en-US" altLang="ja-JP" dirty="0"/>
              <a:t>TDNN</a:t>
            </a:r>
          </a:p>
          <a:p>
            <a:pPr lvl="1"/>
            <a:r>
              <a:rPr kumimoji="1" lang="en-US" altLang="ja-JP" dirty="0" err="1"/>
              <a:t>ResNet</a:t>
            </a:r>
            <a:endParaRPr kumimoji="1" lang="en-US" altLang="ja-JP" dirty="0"/>
          </a:p>
          <a:p>
            <a:r>
              <a:rPr lang="ja-JP" altLang="en-US" dirty="0"/>
              <a:t>プーリング層</a:t>
            </a:r>
            <a:endParaRPr lang="en-US" altLang="ja-JP" dirty="0"/>
          </a:p>
          <a:p>
            <a:r>
              <a:rPr lang="ja-JP" altLang="en-US" dirty="0"/>
              <a:t>目的関数</a:t>
            </a:r>
            <a:endParaRPr lang="en-US" altLang="ja-JP" dirty="0"/>
          </a:p>
          <a:p>
            <a:pPr lvl="1"/>
            <a:r>
              <a:rPr lang="ja-JP" altLang="en-US" dirty="0"/>
              <a:t>ソフトマックス交差エントロピー</a:t>
            </a:r>
            <a:endParaRPr lang="en-US" altLang="ja-JP" dirty="0"/>
          </a:p>
          <a:p>
            <a:pPr lvl="1"/>
            <a:r>
              <a:rPr lang="en-US" altLang="ja-JP" dirty="0"/>
              <a:t>AAM </a:t>
            </a:r>
            <a:r>
              <a:rPr lang="en-US" altLang="ja-JP" dirty="0" err="1"/>
              <a:t>softmax</a:t>
            </a:r>
            <a:endParaRPr lang="en-US" altLang="ja-JP" dirty="0"/>
          </a:p>
          <a:p>
            <a:pPr lvl="1"/>
            <a:r>
              <a:rPr lang="ja-JP" altLang="en-US" dirty="0"/>
              <a:t>話者埋め込み間の距離</a:t>
            </a:r>
            <a:endParaRPr lang="en-US" altLang="ja-JP" dirty="0"/>
          </a:p>
          <a:p>
            <a:r>
              <a:rPr kumimoji="1" lang="ja-JP" altLang="en-US" dirty="0"/>
              <a:t>学習アルゴリズム</a:t>
            </a:r>
            <a:endParaRPr kumimoji="1" lang="en-US" altLang="ja-JP" dirty="0"/>
          </a:p>
          <a:p>
            <a:pPr lvl="1"/>
            <a:r>
              <a:rPr kumimoji="1" lang="ja-JP" altLang="en-US" dirty="0"/>
              <a:t>深層話者埋め込みは学習データを増やしたときの性能改善が大きい</a:t>
            </a:r>
            <a:endParaRPr kumimoji="1" lang="en-US" altLang="ja-JP" dirty="0"/>
          </a:p>
          <a:p>
            <a:pPr lvl="2"/>
            <a:r>
              <a:rPr lang="ja-JP" altLang="en-US" dirty="0"/>
              <a:t>学習データを増やしてデータ数を増やす</a:t>
            </a:r>
            <a:r>
              <a:rPr lang="en-US" altLang="ja-JP" dirty="0"/>
              <a:t>(</a:t>
            </a:r>
            <a:r>
              <a:rPr lang="ja-JP" altLang="en-US" dirty="0"/>
              <a:t>データ拡張</a:t>
            </a:r>
            <a:r>
              <a:rPr lang="en-US" altLang="ja-JP" dirty="0"/>
              <a:t>)</a:t>
            </a:r>
            <a:endParaRPr kumimoji="1" lang="ja-JP" altLang="en-US" dirty="0"/>
          </a:p>
        </p:txBody>
      </p:sp>
      <p:pic>
        <p:nvPicPr>
          <p:cNvPr id="5" name="図 4">
            <a:extLst>
              <a:ext uri="{FF2B5EF4-FFF2-40B4-BE49-F238E27FC236}">
                <a16:creationId xmlns:a16="http://schemas.microsoft.com/office/drawing/2014/main" id="{86C47245-C7A4-BAD0-8839-C7CC102909FE}"/>
              </a:ext>
            </a:extLst>
          </p:cNvPr>
          <p:cNvPicPr>
            <a:picLocks noChangeAspect="1"/>
          </p:cNvPicPr>
          <p:nvPr/>
        </p:nvPicPr>
        <p:blipFill>
          <a:blip r:embed="rId2"/>
          <a:stretch>
            <a:fillRect/>
          </a:stretch>
        </p:blipFill>
        <p:spPr>
          <a:xfrm>
            <a:off x="7093789" y="1420562"/>
            <a:ext cx="5098211" cy="3795250"/>
          </a:xfrm>
          <a:prstGeom prst="rect">
            <a:avLst/>
          </a:prstGeom>
        </p:spPr>
      </p:pic>
    </p:spTree>
    <p:extLst>
      <p:ext uri="{BB962C8B-B14F-4D97-AF65-F5344CB8AC3E}">
        <p14:creationId xmlns:p14="http://schemas.microsoft.com/office/powerpoint/2010/main" val="3758060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AA021BA-AC1E-836C-74AF-890384918CC0}"/>
              </a:ext>
            </a:extLst>
          </p:cNvPr>
          <p:cNvSpPr>
            <a:spLocks noGrp="1"/>
          </p:cNvSpPr>
          <p:nvPr>
            <p:ph type="title"/>
          </p:nvPr>
        </p:nvSpPr>
        <p:spPr/>
        <p:txBody>
          <a:bodyPr/>
          <a:lstStyle/>
          <a:p>
            <a:r>
              <a:rPr kumimoji="1" lang="ja-JP" altLang="en-US" dirty="0"/>
              <a:t>課題と今後の展望</a:t>
            </a:r>
          </a:p>
        </p:txBody>
      </p:sp>
      <p:sp>
        <p:nvSpPr>
          <p:cNvPr id="3" name="コンテンツ プレースホルダー 2">
            <a:extLst>
              <a:ext uri="{FF2B5EF4-FFF2-40B4-BE49-F238E27FC236}">
                <a16:creationId xmlns:a16="http://schemas.microsoft.com/office/drawing/2014/main" id="{E1F107B3-409C-FC96-D4EF-A8EB5B61979E}"/>
              </a:ext>
            </a:extLst>
          </p:cNvPr>
          <p:cNvSpPr>
            <a:spLocks noGrp="1"/>
          </p:cNvSpPr>
          <p:nvPr>
            <p:ph idx="1"/>
          </p:nvPr>
        </p:nvSpPr>
        <p:spPr/>
        <p:txBody>
          <a:bodyPr>
            <a:normAutofit fontScale="92500" lnSpcReduction="20000"/>
          </a:bodyPr>
          <a:lstStyle/>
          <a:p>
            <a:r>
              <a:rPr kumimoji="1" lang="ja-JP" altLang="en-US" dirty="0"/>
              <a:t>音声波形の直接利用</a:t>
            </a:r>
            <a:endParaRPr kumimoji="1" lang="en-US" altLang="ja-JP" dirty="0"/>
          </a:p>
          <a:p>
            <a:pPr lvl="1"/>
            <a:r>
              <a:rPr kumimoji="1" lang="ja-JP" altLang="en-US" dirty="0"/>
              <a:t>学習可能なフィルタをエンコーダに組み込む</a:t>
            </a:r>
            <a:endParaRPr kumimoji="1" lang="en-US" altLang="ja-JP" dirty="0"/>
          </a:p>
          <a:p>
            <a:pPr lvl="1"/>
            <a:r>
              <a:rPr lang="ja-JP" altLang="en-US" dirty="0"/>
              <a:t>特徴量抽出自体も話者識別の意味で最適化する</a:t>
            </a:r>
            <a:endParaRPr lang="en-US" altLang="ja-JP" dirty="0"/>
          </a:p>
          <a:p>
            <a:r>
              <a:rPr kumimoji="1" lang="ja-JP" altLang="en-US" dirty="0"/>
              <a:t>エンドツーエンド話者照合</a:t>
            </a:r>
            <a:endParaRPr lang="en-US" altLang="ja-JP" dirty="0"/>
          </a:p>
          <a:p>
            <a:r>
              <a:rPr kumimoji="1" lang="ja-JP" altLang="en-US" dirty="0"/>
              <a:t>モデルサイズ</a:t>
            </a:r>
            <a:endParaRPr kumimoji="1" lang="en-US" altLang="ja-JP" dirty="0"/>
          </a:p>
          <a:p>
            <a:pPr lvl="1"/>
            <a:r>
              <a:rPr kumimoji="1" lang="ja-JP" altLang="en-US" dirty="0"/>
              <a:t>モバイル端末や低資源環境での実行可能性の向上</a:t>
            </a:r>
            <a:endParaRPr kumimoji="1" lang="en-US" altLang="ja-JP" dirty="0"/>
          </a:p>
          <a:p>
            <a:r>
              <a:rPr lang="ja-JP" altLang="en-US" dirty="0"/>
              <a:t>他タスクとの結合学習</a:t>
            </a:r>
            <a:endParaRPr lang="en-US" altLang="ja-JP" dirty="0"/>
          </a:p>
          <a:p>
            <a:pPr lvl="1"/>
            <a:r>
              <a:rPr lang="ja-JP" altLang="en-US" dirty="0"/>
              <a:t>方向推定</a:t>
            </a:r>
            <a:endParaRPr lang="en-US" altLang="ja-JP" dirty="0"/>
          </a:p>
          <a:p>
            <a:pPr lvl="1"/>
            <a:r>
              <a:rPr lang="en-US" altLang="ja-JP" dirty="0"/>
              <a:t>DNN</a:t>
            </a:r>
            <a:r>
              <a:rPr lang="ja-JP" altLang="en-US" dirty="0"/>
              <a:t>ベースの音声強調と同時に最適化</a:t>
            </a:r>
            <a:endParaRPr lang="en-US" altLang="ja-JP" dirty="0"/>
          </a:p>
          <a:p>
            <a:r>
              <a:rPr kumimoji="1" lang="ja-JP" altLang="en-US" dirty="0"/>
              <a:t>環境に対する頑健性</a:t>
            </a:r>
            <a:endParaRPr kumimoji="1" lang="en-US" altLang="ja-JP" dirty="0"/>
          </a:p>
          <a:p>
            <a:pPr lvl="1"/>
            <a:r>
              <a:rPr kumimoji="1" lang="ja-JP" altLang="en-US" dirty="0"/>
              <a:t>雑音，収録チャネル，言語等の音環境</a:t>
            </a:r>
            <a:endParaRPr kumimoji="1" lang="en-US" altLang="ja-JP" dirty="0"/>
          </a:p>
          <a:p>
            <a:pPr lvl="1"/>
            <a:r>
              <a:rPr kumimoji="1" lang="ja-JP" altLang="en-US" dirty="0"/>
              <a:t>どの環境変数がどの程度影響するかはっきり分かっていない</a:t>
            </a:r>
            <a:endParaRPr kumimoji="1" lang="en-US" altLang="ja-JP" dirty="0"/>
          </a:p>
        </p:txBody>
      </p:sp>
    </p:spTree>
    <p:extLst>
      <p:ext uri="{BB962C8B-B14F-4D97-AF65-F5344CB8AC3E}">
        <p14:creationId xmlns:p14="http://schemas.microsoft.com/office/powerpoint/2010/main" val="29075530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CC8CB82-4AAD-C09F-162A-15C57BECBE05}"/>
              </a:ext>
            </a:extLst>
          </p:cNvPr>
          <p:cNvSpPr>
            <a:spLocks noGrp="1"/>
          </p:cNvSpPr>
          <p:nvPr>
            <p:ph type="title"/>
          </p:nvPr>
        </p:nvSpPr>
        <p:spPr/>
        <p:txBody>
          <a:bodyPr/>
          <a:lstStyle/>
          <a:p>
            <a:r>
              <a:rPr kumimoji="1" lang="ja-JP" altLang="en-US" dirty="0"/>
              <a:t>なりすまし攻撃の種類</a:t>
            </a:r>
          </a:p>
        </p:txBody>
      </p:sp>
      <p:sp>
        <p:nvSpPr>
          <p:cNvPr id="3" name="コンテンツ プレースホルダー 2">
            <a:extLst>
              <a:ext uri="{FF2B5EF4-FFF2-40B4-BE49-F238E27FC236}">
                <a16:creationId xmlns:a16="http://schemas.microsoft.com/office/drawing/2014/main" id="{225001D3-58E9-09D5-0E65-853B7448C179}"/>
              </a:ext>
            </a:extLst>
          </p:cNvPr>
          <p:cNvSpPr>
            <a:spLocks noGrp="1"/>
          </p:cNvSpPr>
          <p:nvPr>
            <p:ph idx="1"/>
          </p:nvPr>
        </p:nvSpPr>
        <p:spPr/>
        <p:txBody>
          <a:bodyPr>
            <a:normAutofit/>
          </a:bodyPr>
          <a:lstStyle/>
          <a:p>
            <a:r>
              <a:rPr kumimoji="1" lang="ja-JP" altLang="en-US" dirty="0"/>
              <a:t>論理的アクセス</a:t>
            </a:r>
          </a:p>
          <a:p>
            <a:pPr lvl="1"/>
            <a:r>
              <a:rPr kumimoji="1" lang="en-US" altLang="ja-JP" dirty="0"/>
              <a:t>LA, logical access</a:t>
            </a:r>
          </a:p>
          <a:p>
            <a:pPr lvl="1"/>
            <a:r>
              <a:rPr kumimoji="1" lang="ja-JP" altLang="en-US" dirty="0"/>
              <a:t>マイクを介さず直接なりすまし音声を入力</a:t>
            </a:r>
          </a:p>
          <a:p>
            <a:pPr lvl="1"/>
            <a:r>
              <a:rPr kumimoji="1" lang="ja-JP" altLang="en-US" dirty="0"/>
              <a:t>音声合成や声質変換で生成した音声</a:t>
            </a:r>
          </a:p>
          <a:p>
            <a:r>
              <a:rPr kumimoji="1" lang="ja-JP" altLang="en-US" dirty="0"/>
              <a:t>物理的アクセス</a:t>
            </a:r>
          </a:p>
          <a:p>
            <a:pPr lvl="1"/>
            <a:r>
              <a:rPr kumimoji="1" lang="en-US" altLang="ja-JP" dirty="0"/>
              <a:t>PA, </a:t>
            </a:r>
            <a:r>
              <a:rPr kumimoji="1" lang="en-US" altLang="ja-JP" dirty="0" err="1"/>
              <a:t>phisical</a:t>
            </a:r>
            <a:r>
              <a:rPr kumimoji="1" lang="en-US" altLang="ja-JP" dirty="0"/>
              <a:t> </a:t>
            </a:r>
            <a:r>
              <a:rPr kumimoji="1" lang="en-US" altLang="ja-JP" dirty="0" err="1"/>
              <a:t>acess</a:t>
            </a:r>
            <a:endParaRPr kumimoji="1" lang="en-US" altLang="ja-JP" dirty="0"/>
          </a:p>
          <a:p>
            <a:pPr lvl="1"/>
            <a:r>
              <a:rPr kumimoji="1" lang="ja-JP" altLang="en-US" dirty="0"/>
              <a:t>なりすまし音声を照合システムのマイクを通じて入力</a:t>
            </a:r>
          </a:p>
          <a:p>
            <a:pPr lvl="1"/>
            <a:r>
              <a:rPr kumimoji="1" lang="ja-JP" altLang="en-US" dirty="0"/>
              <a:t>リプライ攻撃</a:t>
            </a:r>
          </a:p>
          <a:p>
            <a:pPr lvl="2"/>
            <a:r>
              <a:rPr kumimoji="1" lang="ja-JP" altLang="en-US" dirty="0"/>
              <a:t>事前に収録した音声を再生する</a:t>
            </a:r>
          </a:p>
        </p:txBody>
      </p:sp>
      <p:pic>
        <p:nvPicPr>
          <p:cNvPr id="5" name="図 4">
            <a:extLst>
              <a:ext uri="{FF2B5EF4-FFF2-40B4-BE49-F238E27FC236}">
                <a16:creationId xmlns:a16="http://schemas.microsoft.com/office/drawing/2014/main" id="{5E12C126-A6E4-9089-B26C-8DBCF9ED77E6}"/>
              </a:ext>
            </a:extLst>
          </p:cNvPr>
          <p:cNvPicPr>
            <a:picLocks noChangeAspect="1"/>
          </p:cNvPicPr>
          <p:nvPr/>
        </p:nvPicPr>
        <p:blipFill>
          <a:blip r:embed="rId2"/>
          <a:stretch>
            <a:fillRect/>
          </a:stretch>
        </p:blipFill>
        <p:spPr>
          <a:xfrm>
            <a:off x="7016872" y="608337"/>
            <a:ext cx="4964950" cy="2002733"/>
          </a:xfrm>
          <a:prstGeom prst="rect">
            <a:avLst/>
          </a:prstGeom>
        </p:spPr>
      </p:pic>
    </p:spTree>
    <p:extLst>
      <p:ext uri="{BB962C8B-B14F-4D97-AF65-F5344CB8AC3E}">
        <p14:creationId xmlns:p14="http://schemas.microsoft.com/office/powerpoint/2010/main" val="2172493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1F1C4B-AE2D-FC08-F400-EE4B137A245C}"/>
              </a:ext>
            </a:extLst>
          </p:cNvPr>
          <p:cNvSpPr>
            <a:spLocks noGrp="1"/>
          </p:cNvSpPr>
          <p:nvPr>
            <p:ph type="title"/>
          </p:nvPr>
        </p:nvSpPr>
        <p:spPr/>
        <p:txBody>
          <a:bodyPr/>
          <a:lstStyle/>
          <a:p>
            <a:r>
              <a:rPr kumimoji="1" lang="ja-JP" altLang="en-US" dirty="0"/>
              <a:t>なりすまし検出の研究動向</a:t>
            </a:r>
          </a:p>
        </p:txBody>
      </p:sp>
      <p:sp>
        <p:nvSpPr>
          <p:cNvPr id="3" name="コンテンツ プレースホルダー 2">
            <a:extLst>
              <a:ext uri="{FF2B5EF4-FFF2-40B4-BE49-F238E27FC236}">
                <a16:creationId xmlns:a16="http://schemas.microsoft.com/office/drawing/2014/main" id="{1DEDAE8C-2660-93B4-681A-64C1E26B797A}"/>
              </a:ext>
            </a:extLst>
          </p:cNvPr>
          <p:cNvSpPr>
            <a:spLocks noGrp="1"/>
          </p:cNvSpPr>
          <p:nvPr>
            <p:ph idx="1"/>
          </p:nvPr>
        </p:nvSpPr>
        <p:spPr/>
        <p:txBody>
          <a:bodyPr>
            <a:normAutofit/>
          </a:bodyPr>
          <a:lstStyle/>
          <a:p>
            <a:r>
              <a:rPr kumimoji="1" lang="ja-JP" altLang="en-US" dirty="0"/>
              <a:t>音響特徴量の抽出</a:t>
            </a:r>
            <a:endParaRPr kumimoji="1" lang="en-US" altLang="ja-JP" dirty="0"/>
          </a:p>
          <a:p>
            <a:pPr lvl="1"/>
            <a:r>
              <a:rPr kumimoji="1" lang="ja-JP" altLang="en-US" dirty="0"/>
              <a:t>スペクトラム包絡に基づく特徴が広く用いられる</a:t>
            </a:r>
            <a:endParaRPr kumimoji="1" lang="en-US" altLang="ja-JP" dirty="0"/>
          </a:p>
          <a:p>
            <a:pPr lvl="2"/>
            <a:r>
              <a:rPr lang="en-US" altLang="ja-JP" dirty="0"/>
              <a:t>MFCC</a:t>
            </a:r>
          </a:p>
          <a:p>
            <a:pPr lvl="2"/>
            <a:r>
              <a:rPr kumimoji="1" lang="en-US" altLang="ja-JP" dirty="0"/>
              <a:t>LFCC</a:t>
            </a:r>
          </a:p>
          <a:p>
            <a:pPr lvl="2"/>
            <a:r>
              <a:rPr lang="ja-JP" altLang="en-US" dirty="0"/>
              <a:t>メルスペクトログラムが特に有効と報告</a:t>
            </a:r>
            <a:endParaRPr lang="en-US" altLang="ja-JP" dirty="0"/>
          </a:p>
          <a:p>
            <a:pPr lvl="2"/>
            <a:r>
              <a:rPr lang="en-US" altLang="ja-JP" dirty="0"/>
              <a:t>Constant-Q</a:t>
            </a:r>
            <a:r>
              <a:rPr lang="ja-JP" altLang="en-US" dirty="0"/>
              <a:t>変換</a:t>
            </a:r>
            <a:endParaRPr lang="en-US" altLang="ja-JP" dirty="0"/>
          </a:p>
          <a:p>
            <a:pPr lvl="3"/>
            <a:r>
              <a:rPr kumimoji="1" lang="ja-JP" altLang="en-US" dirty="0"/>
              <a:t>低周波巣帯域でより詳細な周波数解像度</a:t>
            </a:r>
            <a:endParaRPr kumimoji="1" lang="en-US" altLang="ja-JP" dirty="0"/>
          </a:p>
          <a:p>
            <a:pPr lvl="3"/>
            <a:r>
              <a:rPr lang="ja-JP" altLang="en-US" dirty="0"/>
              <a:t>合成音声の種類によっては有効</a:t>
            </a:r>
            <a:endParaRPr lang="en-US" altLang="ja-JP" dirty="0"/>
          </a:p>
          <a:p>
            <a:pPr lvl="1"/>
            <a:r>
              <a:rPr kumimoji="1" lang="en-US" altLang="ja-JP" dirty="0" err="1"/>
              <a:t>sincNet</a:t>
            </a:r>
            <a:r>
              <a:rPr kumimoji="1" lang="ja-JP" altLang="en-US" dirty="0"/>
              <a:t>のような，特徴量抽出自体も最適化の対象とする枠組みも積極的に導入</a:t>
            </a:r>
            <a:endParaRPr kumimoji="1" lang="en-US" altLang="ja-JP" dirty="0"/>
          </a:p>
          <a:p>
            <a:r>
              <a:rPr lang="ja-JP" altLang="en-US" dirty="0"/>
              <a:t>バックエンド</a:t>
            </a:r>
            <a:endParaRPr lang="en-US" altLang="ja-JP" dirty="0"/>
          </a:p>
          <a:p>
            <a:endParaRPr kumimoji="1" lang="ja-JP" altLang="en-US" dirty="0"/>
          </a:p>
        </p:txBody>
      </p:sp>
    </p:spTree>
    <p:extLst>
      <p:ext uri="{BB962C8B-B14F-4D97-AF65-F5344CB8AC3E}">
        <p14:creationId xmlns:p14="http://schemas.microsoft.com/office/powerpoint/2010/main" val="32387931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1F1C4B-AE2D-FC08-F400-EE4B137A245C}"/>
              </a:ext>
            </a:extLst>
          </p:cNvPr>
          <p:cNvSpPr>
            <a:spLocks noGrp="1"/>
          </p:cNvSpPr>
          <p:nvPr>
            <p:ph type="title"/>
          </p:nvPr>
        </p:nvSpPr>
        <p:spPr/>
        <p:txBody>
          <a:bodyPr/>
          <a:lstStyle/>
          <a:p>
            <a:r>
              <a:rPr kumimoji="1" lang="ja-JP" altLang="en-US" dirty="0"/>
              <a:t>なりすまし検出の研究動向</a:t>
            </a:r>
          </a:p>
        </p:txBody>
      </p:sp>
      <p:sp>
        <p:nvSpPr>
          <p:cNvPr id="3" name="コンテンツ プレースホルダー 2">
            <a:extLst>
              <a:ext uri="{FF2B5EF4-FFF2-40B4-BE49-F238E27FC236}">
                <a16:creationId xmlns:a16="http://schemas.microsoft.com/office/drawing/2014/main" id="{1DEDAE8C-2660-93B4-681A-64C1E26B797A}"/>
              </a:ext>
            </a:extLst>
          </p:cNvPr>
          <p:cNvSpPr>
            <a:spLocks noGrp="1"/>
          </p:cNvSpPr>
          <p:nvPr>
            <p:ph idx="1"/>
          </p:nvPr>
        </p:nvSpPr>
        <p:spPr/>
        <p:txBody>
          <a:bodyPr>
            <a:normAutofit/>
          </a:bodyPr>
          <a:lstStyle/>
          <a:p>
            <a:r>
              <a:rPr lang="ja-JP" altLang="en-US" dirty="0"/>
              <a:t>バックエンド</a:t>
            </a:r>
            <a:endParaRPr lang="en-US" altLang="ja-JP" dirty="0"/>
          </a:p>
          <a:p>
            <a:pPr lvl="1"/>
            <a:r>
              <a:rPr kumimoji="1" lang="ja-JP" altLang="en-US" dirty="0"/>
              <a:t>実音声と，なりすまし音声で学習した</a:t>
            </a:r>
            <a:r>
              <a:rPr kumimoji="1" lang="en-US" altLang="ja-JP" dirty="0"/>
              <a:t>GMM</a:t>
            </a:r>
            <a:r>
              <a:rPr kumimoji="1" lang="ja-JP" altLang="en-US" dirty="0"/>
              <a:t>に対する尤度比</a:t>
            </a:r>
            <a:endParaRPr kumimoji="1" lang="en-US" altLang="ja-JP" dirty="0"/>
          </a:p>
          <a:p>
            <a:pPr lvl="2"/>
            <a:r>
              <a:rPr kumimoji="1" lang="ja-JP" altLang="en-US" dirty="0"/>
              <a:t>広く用いられていた</a:t>
            </a:r>
            <a:endParaRPr kumimoji="1" lang="en-US" altLang="ja-JP" dirty="0"/>
          </a:p>
          <a:p>
            <a:pPr lvl="1"/>
            <a:r>
              <a:rPr lang="en-US" altLang="ja-JP" dirty="0"/>
              <a:t>DNN</a:t>
            </a:r>
            <a:r>
              <a:rPr lang="ja-JP" altLang="en-US" dirty="0"/>
              <a:t>を用いて検出スコアを直接計算</a:t>
            </a:r>
            <a:endParaRPr lang="en-US" altLang="ja-JP" dirty="0"/>
          </a:p>
          <a:p>
            <a:pPr lvl="2"/>
            <a:r>
              <a:rPr kumimoji="1" lang="en-US" altLang="ja-JP" dirty="0"/>
              <a:t>LFCC</a:t>
            </a:r>
            <a:r>
              <a:rPr kumimoji="1" lang="ja-JP" altLang="en-US" dirty="0"/>
              <a:t>を直接入力とする</a:t>
            </a:r>
            <a:r>
              <a:rPr kumimoji="1" lang="en-US" altLang="ja-JP" dirty="0"/>
              <a:t>Light CNN</a:t>
            </a:r>
          </a:p>
          <a:p>
            <a:pPr lvl="2"/>
            <a:r>
              <a:rPr kumimoji="1" lang="ja-JP" altLang="en-US" dirty="0"/>
              <a:t>音声波形を入力とする</a:t>
            </a:r>
            <a:r>
              <a:rPr kumimoji="1" lang="en-US" altLang="ja-JP" dirty="0"/>
              <a:t>RawNet2</a:t>
            </a:r>
            <a:r>
              <a:rPr kumimoji="1" lang="ja-JP" altLang="en-US" dirty="0"/>
              <a:t>を，なりすましか否かの識別に対するソフトマックス交差エントロピー基準で最適化する</a:t>
            </a:r>
            <a:endParaRPr kumimoji="1" lang="en-US" altLang="ja-JP" dirty="0"/>
          </a:p>
          <a:p>
            <a:pPr lvl="1"/>
            <a:r>
              <a:rPr kumimoji="1" lang="ja-JP" altLang="en-US" dirty="0"/>
              <a:t>様々なデータ拡張を組み合わせることで，未知のコーデックに対する頑健性を確保している</a:t>
            </a:r>
          </a:p>
        </p:txBody>
      </p:sp>
    </p:spTree>
    <p:extLst>
      <p:ext uri="{BB962C8B-B14F-4D97-AF65-F5344CB8AC3E}">
        <p14:creationId xmlns:p14="http://schemas.microsoft.com/office/powerpoint/2010/main" val="27801701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E9F499-179F-897C-4FF1-B85B985D4564}"/>
              </a:ext>
            </a:extLst>
          </p:cNvPr>
          <p:cNvSpPr>
            <a:spLocks noGrp="1"/>
          </p:cNvSpPr>
          <p:nvPr>
            <p:ph type="title"/>
          </p:nvPr>
        </p:nvSpPr>
        <p:spPr/>
        <p:txBody>
          <a:bodyPr/>
          <a:lstStyle/>
          <a:p>
            <a:r>
              <a:rPr kumimoji="1" lang="ja-JP" altLang="en-US" dirty="0"/>
              <a:t>課題と今後</a:t>
            </a:r>
          </a:p>
        </p:txBody>
      </p:sp>
      <p:sp>
        <p:nvSpPr>
          <p:cNvPr id="3" name="コンテンツ プレースホルダー 2">
            <a:extLst>
              <a:ext uri="{FF2B5EF4-FFF2-40B4-BE49-F238E27FC236}">
                <a16:creationId xmlns:a16="http://schemas.microsoft.com/office/drawing/2014/main" id="{C4B348E1-A9F4-0395-B1C9-6613A5B0E72B}"/>
              </a:ext>
            </a:extLst>
          </p:cNvPr>
          <p:cNvSpPr>
            <a:spLocks noGrp="1"/>
          </p:cNvSpPr>
          <p:nvPr>
            <p:ph idx="1"/>
          </p:nvPr>
        </p:nvSpPr>
        <p:spPr/>
        <p:txBody>
          <a:bodyPr>
            <a:normAutofit/>
          </a:bodyPr>
          <a:lstStyle/>
          <a:p>
            <a:r>
              <a:rPr kumimoji="1" lang="ja-JP" altLang="en-US" dirty="0"/>
              <a:t>合成・リプライ音声のどちらにおいても，学習時と評価時で条件が異なる未知の攻撃に対しては精度が低い．</a:t>
            </a:r>
          </a:p>
          <a:p>
            <a:pPr lvl="1"/>
            <a:r>
              <a:rPr kumimoji="1" lang="ja-JP" altLang="en-US" dirty="0"/>
              <a:t>汎化性能の向上が課題</a:t>
            </a:r>
          </a:p>
          <a:p>
            <a:r>
              <a:rPr kumimoji="1" lang="ja-JP" altLang="en-US" dirty="0"/>
              <a:t>積極的な攻撃に対する対策も求められる</a:t>
            </a:r>
          </a:p>
          <a:p>
            <a:pPr lvl="1"/>
            <a:r>
              <a:rPr kumimoji="1" lang="ja-JP" altLang="en-US" dirty="0"/>
              <a:t>話者認識システムを騙すように最適化された合成音声</a:t>
            </a:r>
          </a:p>
          <a:p>
            <a:pPr lvl="1"/>
            <a:r>
              <a:rPr kumimoji="1" lang="ja-JP" altLang="en-US" dirty="0"/>
              <a:t>攻撃対象の話者照合システムの誤受理率を上げるようなノイズを付加した敵対的サンプルに基づく攻撃</a:t>
            </a:r>
          </a:p>
          <a:p>
            <a:r>
              <a:rPr kumimoji="1" lang="ja-JP" altLang="en-US" dirty="0"/>
              <a:t>呼気がマイクロホンに入ることによるポップノイズを用いた生体検知に基づく方法もある</a:t>
            </a:r>
          </a:p>
          <a:p>
            <a:endParaRPr kumimoji="1" lang="ja-JP" altLang="en-US" dirty="0"/>
          </a:p>
        </p:txBody>
      </p:sp>
    </p:spTree>
    <p:extLst>
      <p:ext uri="{BB962C8B-B14F-4D97-AF65-F5344CB8AC3E}">
        <p14:creationId xmlns:p14="http://schemas.microsoft.com/office/powerpoint/2010/main" val="41440580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70971F-779C-C972-B0F2-447B10C783B3}"/>
              </a:ext>
            </a:extLst>
          </p:cNvPr>
          <p:cNvSpPr>
            <a:spLocks noGrp="1"/>
          </p:cNvSpPr>
          <p:nvPr>
            <p:ph type="title"/>
          </p:nvPr>
        </p:nvSpPr>
        <p:spPr/>
        <p:txBody>
          <a:bodyPr/>
          <a:lstStyle/>
          <a:p>
            <a:r>
              <a:rPr kumimoji="1" lang="ja-JP" altLang="en-US" dirty="0"/>
              <a:t>評価方法</a:t>
            </a:r>
          </a:p>
        </p:txBody>
      </p:sp>
      <p:sp>
        <p:nvSpPr>
          <p:cNvPr id="3" name="コンテンツ プレースホルダー 2">
            <a:extLst>
              <a:ext uri="{FF2B5EF4-FFF2-40B4-BE49-F238E27FC236}">
                <a16:creationId xmlns:a16="http://schemas.microsoft.com/office/drawing/2014/main" id="{676F873D-8655-D1FC-8C39-69527E731BD5}"/>
              </a:ext>
            </a:extLst>
          </p:cNvPr>
          <p:cNvSpPr>
            <a:spLocks noGrp="1"/>
          </p:cNvSpPr>
          <p:nvPr>
            <p:ph idx="1"/>
          </p:nvPr>
        </p:nvSpPr>
        <p:spPr/>
        <p:txBody>
          <a:bodyPr/>
          <a:lstStyle/>
          <a:p>
            <a:r>
              <a:rPr kumimoji="1" lang="en-US" altLang="ja-JP" dirty="0"/>
              <a:t>EER</a:t>
            </a:r>
          </a:p>
          <a:p>
            <a:r>
              <a:rPr lang="en-US" altLang="ja-JP" dirty="0"/>
              <a:t>DCF</a:t>
            </a:r>
          </a:p>
          <a:p>
            <a:r>
              <a:rPr kumimoji="1" lang="en-US" altLang="ja-JP" dirty="0"/>
              <a:t>ROC</a:t>
            </a:r>
            <a:r>
              <a:rPr kumimoji="1" lang="ja-JP" altLang="en-US" dirty="0"/>
              <a:t>曲線</a:t>
            </a:r>
          </a:p>
        </p:txBody>
      </p:sp>
    </p:spTree>
    <p:extLst>
      <p:ext uri="{BB962C8B-B14F-4D97-AF65-F5344CB8AC3E}">
        <p14:creationId xmlns:p14="http://schemas.microsoft.com/office/powerpoint/2010/main" val="3353330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50BC2D-9131-8A49-87CE-0FDFA3CDB4FE}"/>
              </a:ext>
            </a:extLst>
          </p:cNvPr>
          <p:cNvSpPr>
            <a:spLocks noGrp="1"/>
          </p:cNvSpPr>
          <p:nvPr>
            <p:ph type="title"/>
          </p:nvPr>
        </p:nvSpPr>
        <p:spPr/>
        <p:txBody>
          <a:bodyPr/>
          <a:lstStyle/>
          <a:p>
            <a:r>
              <a:rPr kumimoji="1" lang="ja-JP" altLang="en-US" dirty="0"/>
              <a:t>音声録音</a:t>
            </a:r>
            <a:r>
              <a:rPr kumimoji="1" lang="en-US" altLang="ja-JP" dirty="0"/>
              <a:t>@</a:t>
            </a:r>
            <a:r>
              <a:rPr kumimoji="1" lang="ja-JP" altLang="en-US" dirty="0"/>
              <a:t>スマホ</a:t>
            </a:r>
          </a:p>
        </p:txBody>
      </p:sp>
      <p:pic>
        <p:nvPicPr>
          <p:cNvPr id="5" name="図 4" descr="カレンダー&#10;&#10;自動的に生成された説明">
            <a:extLst>
              <a:ext uri="{FF2B5EF4-FFF2-40B4-BE49-F238E27FC236}">
                <a16:creationId xmlns:a16="http://schemas.microsoft.com/office/drawing/2014/main" id="{6C8F493B-EEEE-71F4-A337-14CF1E15D9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6" name="voice_16k_sp">
            <a:hlinkClick r:id="" action="ppaction://media"/>
            <a:extLst>
              <a:ext uri="{FF2B5EF4-FFF2-40B4-BE49-F238E27FC236}">
                <a16:creationId xmlns:a16="http://schemas.microsoft.com/office/drawing/2014/main" id="{63760B0C-F6E1-6C96-8A71-5005B0F85B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 y="1690688"/>
            <a:ext cx="609600" cy="609600"/>
          </a:xfrm>
          <a:prstGeom prst="rect">
            <a:avLst/>
          </a:prstGeom>
        </p:spPr>
      </p:pic>
      <p:sp>
        <p:nvSpPr>
          <p:cNvPr id="7" name="テキスト ボックス 6">
            <a:extLst>
              <a:ext uri="{FF2B5EF4-FFF2-40B4-BE49-F238E27FC236}">
                <a16:creationId xmlns:a16="http://schemas.microsoft.com/office/drawing/2014/main" id="{BCFF0C9A-48BE-1118-52C7-D158AE550439}"/>
              </a:ext>
            </a:extLst>
          </p:cNvPr>
          <p:cNvSpPr txBox="1"/>
          <p:nvPr/>
        </p:nvSpPr>
        <p:spPr>
          <a:xfrm>
            <a:off x="838200" y="2300288"/>
            <a:ext cx="2770909" cy="64633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dirty="0"/>
              <a:t>16kHz</a:t>
            </a:r>
          </a:p>
          <a:p>
            <a:pPr marL="285750" indent="-285750">
              <a:buFont typeface="Arial" panose="020B0604020202020204" pitchFamily="34" charset="0"/>
              <a:buChar char="•"/>
            </a:pPr>
            <a:r>
              <a:rPr lang="en-US" altLang="ja-JP" dirty="0"/>
              <a:t>32bit</a:t>
            </a:r>
            <a:endParaRPr kumimoji="1" lang="en-US" altLang="ja-JP" dirty="0"/>
          </a:p>
        </p:txBody>
      </p:sp>
    </p:spTree>
    <p:extLst>
      <p:ext uri="{BB962C8B-B14F-4D97-AF65-F5344CB8AC3E}">
        <p14:creationId xmlns:p14="http://schemas.microsoft.com/office/powerpoint/2010/main" val="418234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5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9AD885-B644-E7C7-424D-A7F9ACFF3577}"/>
              </a:ext>
            </a:extLst>
          </p:cNvPr>
          <p:cNvSpPr>
            <a:spLocks noGrp="1"/>
          </p:cNvSpPr>
          <p:nvPr>
            <p:ph type="title"/>
          </p:nvPr>
        </p:nvSpPr>
        <p:spPr/>
        <p:txBody>
          <a:bodyPr/>
          <a:lstStyle/>
          <a:p>
            <a:r>
              <a:rPr kumimoji="1" lang="en-US" altLang="ja-JP" dirty="0"/>
              <a:t>EER</a:t>
            </a:r>
            <a:endParaRPr kumimoji="1" lang="ja-JP" altLang="en-US" dirty="0"/>
          </a:p>
        </p:txBody>
      </p:sp>
      <p:sp>
        <p:nvSpPr>
          <p:cNvPr id="3" name="コンテンツ プレースホルダー 2">
            <a:extLst>
              <a:ext uri="{FF2B5EF4-FFF2-40B4-BE49-F238E27FC236}">
                <a16:creationId xmlns:a16="http://schemas.microsoft.com/office/drawing/2014/main" id="{FEA1A2DE-9FB3-D5A2-5248-A5F782B11E2C}"/>
              </a:ext>
            </a:extLst>
          </p:cNvPr>
          <p:cNvSpPr>
            <a:spLocks noGrp="1"/>
          </p:cNvSpPr>
          <p:nvPr>
            <p:ph idx="1"/>
          </p:nvPr>
        </p:nvSpPr>
        <p:spPr/>
        <p:txBody>
          <a:bodyPr>
            <a:normAutofit/>
          </a:bodyPr>
          <a:lstStyle/>
          <a:p>
            <a:r>
              <a:rPr kumimoji="1" lang="ja-JP" altLang="en-US" dirty="0"/>
              <a:t>等価エラー率</a:t>
            </a:r>
          </a:p>
          <a:p>
            <a:r>
              <a:rPr kumimoji="1" lang="en-US" altLang="ja-JP" dirty="0"/>
              <a:t>FAR</a:t>
            </a:r>
            <a:r>
              <a:rPr kumimoji="1" lang="ja-JP" altLang="en-US" dirty="0"/>
              <a:t>と</a:t>
            </a:r>
            <a:r>
              <a:rPr kumimoji="1" lang="en-US" altLang="ja-JP" dirty="0"/>
              <a:t>FRR</a:t>
            </a:r>
            <a:r>
              <a:rPr kumimoji="1" lang="ja-JP" altLang="en-US" dirty="0"/>
              <a:t>が一致するように閾値を調整した際のエラー率</a:t>
            </a:r>
          </a:p>
          <a:p>
            <a:pPr lvl="1"/>
            <a:r>
              <a:rPr kumimoji="1" lang="en-US" altLang="ja-JP" dirty="0"/>
              <a:t>FAR</a:t>
            </a:r>
          </a:p>
          <a:p>
            <a:pPr lvl="2"/>
            <a:r>
              <a:rPr kumimoji="1" lang="ja-JP" altLang="en-US" dirty="0"/>
              <a:t>他人受け入れ率</a:t>
            </a:r>
            <a:endParaRPr kumimoji="1" lang="en-US" altLang="ja-JP" dirty="0"/>
          </a:p>
          <a:p>
            <a:pPr lvl="2"/>
            <a:r>
              <a:rPr kumimoji="1" lang="en-US" altLang="ja-JP" dirty="0"/>
              <a:t>False Acceptance Rate</a:t>
            </a:r>
          </a:p>
          <a:p>
            <a:pPr lvl="2"/>
            <a:r>
              <a:rPr kumimoji="1" lang="en-US" altLang="ja-JP" dirty="0"/>
              <a:t>FP/(TN+TP)</a:t>
            </a:r>
          </a:p>
          <a:p>
            <a:pPr lvl="1"/>
            <a:r>
              <a:rPr kumimoji="1" lang="en-US" altLang="ja-JP" dirty="0"/>
              <a:t>FRR</a:t>
            </a:r>
          </a:p>
          <a:p>
            <a:pPr lvl="2"/>
            <a:r>
              <a:rPr kumimoji="1" lang="ja-JP" altLang="en-US" dirty="0"/>
              <a:t>本人拒否率</a:t>
            </a:r>
            <a:endParaRPr kumimoji="1" lang="en-US" altLang="ja-JP" dirty="0"/>
          </a:p>
          <a:p>
            <a:pPr lvl="2"/>
            <a:r>
              <a:rPr kumimoji="1" lang="en-US" altLang="ja-JP" dirty="0"/>
              <a:t>False Rejection Rate</a:t>
            </a:r>
          </a:p>
          <a:p>
            <a:pPr lvl="2"/>
            <a:r>
              <a:rPr kumimoji="1" lang="en-US" altLang="ja-JP" dirty="0"/>
              <a:t>FN/(FN+TP)</a:t>
            </a:r>
          </a:p>
          <a:p>
            <a:pPr lvl="1"/>
            <a:r>
              <a:rPr kumimoji="1" lang="en-US" altLang="ja-JP" dirty="0"/>
              <a:t>FAR</a:t>
            </a:r>
            <a:r>
              <a:rPr kumimoji="1" lang="ja-JP" altLang="en-US" dirty="0"/>
              <a:t>と</a:t>
            </a:r>
            <a:r>
              <a:rPr kumimoji="1" lang="en-US" altLang="ja-JP" dirty="0"/>
              <a:t>FRR</a:t>
            </a:r>
            <a:r>
              <a:rPr lang="ja-JP" altLang="en-US" dirty="0"/>
              <a:t>は逆相関</a:t>
            </a:r>
            <a:endParaRPr lang="en-US" altLang="ja-JP" dirty="0"/>
          </a:p>
        </p:txBody>
      </p:sp>
      <p:pic>
        <p:nvPicPr>
          <p:cNvPr id="4" name="図 3">
            <a:extLst>
              <a:ext uri="{FF2B5EF4-FFF2-40B4-BE49-F238E27FC236}">
                <a16:creationId xmlns:a16="http://schemas.microsoft.com/office/drawing/2014/main" id="{8D1F1DC2-31A1-450D-72CE-DBEE1DD6857E}"/>
              </a:ext>
            </a:extLst>
          </p:cNvPr>
          <p:cNvPicPr>
            <a:picLocks noChangeAspect="1"/>
          </p:cNvPicPr>
          <p:nvPr/>
        </p:nvPicPr>
        <p:blipFill>
          <a:blip r:embed="rId2"/>
          <a:stretch>
            <a:fillRect/>
          </a:stretch>
        </p:blipFill>
        <p:spPr>
          <a:xfrm>
            <a:off x="9561945" y="0"/>
            <a:ext cx="1791855" cy="1691449"/>
          </a:xfrm>
          <a:prstGeom prst="rect">
            <a:avLst/>
          </a:prstGeom>
        </p:spPr>
      </p:pic>
      <p:sp>
        <p:nvSpPr>
          <p:cNvPr id="5" name="テキスト ボックス 4">
            <a:extLst>
              <a:ext uri="{FF2B5EF4-FFF2-40B4-BE49-F238E27FC236}">
                <a16:creationId xmlns:a16="http://schemas.microsoft.com/office/drawing/2014/main" id="{CFBCA980-F9AD-CC4F-B6F5-3797A4534A9C}"/>
              </a:ext>
            </a:extLst>
          </p:cNvPr>
          <p:cNvSpPr txBox="1"/>
          <p:nvPr/>
        </p:nvSpPr>
        <p:spPr>
          <a:xfrm>
            <a:off x="8001840" y="1690688"/>
            <a:ext cx="3351960" cy="415498"/>
          </a:xfrm>
          <a:prstGeom prst="rect">
            <a:avLst/>
          </a:prstGeom>
          <a:noFill/>
        </p:spPr>
        <p:txBody>
          <a:bodyPr wrap="square" rtlCol="0">
            <a:spAutoFit/>
          </a:bodyPr>
          <a:lstStyle/>
          <a:p>
            <a:pPr algn="r"/>
            <a:r>
              <a:rPr kumimoji="1" lang="en-US" altLang="ja-JP" sz="1050" dirty="0"/>
              <a:t>https://github.com/rasbt/machine-learning-book/blob/main/ch06/figures/06_08.png</a:t>
            </a:r>
            <a:endParaRPr kumimoji="1" lang="ja-JP" altLang="en-US" sz="1050" dirty="0"/>
          </a:p>
        </p:txBody>
      </p:sp>
      <p:pic>
        <p:nvPicPr>
          <p:cNvPr id="7" name="図 6">
            <a:extLst>
              <a:ext uri="{FF2B5EF4-FFF2-40B4-BE49-F238E27FC236}">
                <a16:creationId xmlns:a16="http://schemas.microsoft.com/office/drawing/2014/main" id="{232689CE-2A0F-B5ED-88CF-DF6F124AC6DD}"/>
              </a:ext>
            </a:extLst>
          </p:cNvPr>
          <p:cNvPicPr>
            <a:picLocks noChangeAspect="1"/>
          </p:cNvPicPr>
          <p:nvPr/>
        </p:nvPicPr>
        <p:blipFill>
          <a:blip r:embed="rId3"/>
          <a:stretch>
            <a:fillRect/>
          </a:stretch>
        </p:blipFill>
        <p:spPr>
          <a:xfrm>
            <a:off x="7659255" y="2924898"/>
            <a:ext cx="3694545" cy="3101794"/>
          </a:xfrm>
          <a:prstGeom prst="rect">
            <a:avLst/>
          </a:prstGeom>
        </p:spPr>
      </p:pic>
      <p:sp>
        <p:nvSpPr>
          <p:cNvPr id="8" name="テキスト ボックス 7">
            <a:extLst>
              <a:ext uri="{FF2B5EF4-FFF2-40B4-BE49-F238E27FC236}">
                <a16:creationId xmlns:a16="http://schemas.microsoft.com/office/drawing/2014/main" id="{30B467F7-DD89-E103-E64C-0073E023CA16}"/>
              </a:ext>
            </a:extLst>
          </p:cNvPr>
          <p:cNvSpPr txBox="1"/>
          <p:nvPr/>
        </p:nvSpPr>
        <p:spPr>
          <a:xfrm>
            <a:off x="6911109" y="6026692"/>
            <a:ext cx="4442691" cy="253916"/>
          </a:xfrm>
          <a:prstGeom prst="rect">
            <a:avLst/>
          </a:prstGeom>
          <a:noFill/>
        </p:spPr>
        <p:txBody>
          <a:bodyPr wrap="square" rtlCol="0">
            <a:spAutoFit/>
          </a:bodyPr>
          <a:lstStyle/>
          <a:p>
            <a:pPr algn="r"/>
            <a:r>
              <a:rPr kumimoji="1" lang="en-US" altLang="ja-JP" sz="1050" dirty="0"/>
              <a:t>https://51takahashi.hatenablog.com/entry/2019/04/01/231544</a:t>
            </a:r>
            <a:endParaRPr kumimoji="1" lang="ja-JP" altLang="en-US" sz="1050" dirty="0"/>
          </a:p>
        </p:txBody>
      </p:sp>
    </p:spTree>
    <p:extLst>
      <p:ext uri="{BB962C8B-B14F-4D97-AF65-F5344CB8AC3E}">
        <p14:creationId xmlns:p14="http://schemas.microsoft.com/office/powerpoint/2010/main" val="2336463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9AD885-B644-E7C7-424D-A7F9ACFF3577}"/>
              </a:ext>
            </a:extLst>
          </p:cNvPr>
          <p:cNvSpPr>
            <a:spLocks noGrp="1"/>
          </p:cNvSpPr>
          <p:nvPr>
            <p:ph type="title"/>
          </p:nvPr>
        </p:nvSpPr>
        <p:spPr/>
        <p:txBody>
          <a:bodyPr/>
          <a:lstStyle/>
          <a:p>
            <a:r>
              <a:rPr kumimoji="1" lang="en-US" altLang="ja-JP" dirty="0"/>
              <a:t>DCF</a:t>
            </a:r>
            <a:endParaRPr kumimoji="1" lang="ja-JP" altLang="en-US" dirty="0"/>
          </a:p>
        </p:txBody>
      </p:sp>
      <p:sp>
        <p:nvSpPr>
          <p:cNvPr id="3" name="コンテンツ プレースホルダー 2">
            <a:extLst>
              <a:ext uri="{FF2B5EF4-FFF2-40B4-BE49-F238E27FC236}">
                <a16:creationId xmlns:a16="http://schemas.microsoft.com/office/drawing/2014/main" id="{FEA1A2DE-9FB3-D5A2-5248-A5F782B11E2C}"/>
              </a:ext>
            </a:extLst>
          </p:cNvPr>
          <p:cNvSpPr>
            <a:spLocks noGrp="1"/>
          </p:cNvSpPr>
          <p:nvPr>
            <p:ph idx="1"/>
          </p:nvPr>
        </p:nvSpPr>
        <p:spPr/>
        <p:txBody>
          <a:bodyPr/>
          <a:lstStyle/>
          <a:p>
            <a:r>
              <a:rPr kumimoji="1" lang="en-US" altLang="ja-JP" dirty="0"/>
              <a:t>Detection Cost Function</a:t>
            </a:r>
          </a:p>
          <a:p>
            <a:r>
              <a:rPr lang="ja-JP" altLang="en-US" dirty="0"/>
              <a:t>偽陽性</a:t>
            </a:r>
            <a:r>
              <a:rPr lang="en-US" altLang="ja-JP" dirty="0"/>
              <a:t>(False positive)</a:t>
            </a:r>
            <a:r>
              <a:rPr lang="ja-JP" altLang="en-US" dirty="0"/>
              <a:t>と偽陰性</a:t>
            </a:r>
            <a:r>
              <a:rPr lang="en-US" altLang="ja-JP" dirty="0"/>
              <a:t>(False negative)</a:t>
            </a:r>
            <a:r>
              <a:rPr lang="ja-JP" altLang="en-US" dirty="0"/>
              <a:t>に関連するコストを考慮</a:t>
            </a:r>
            <a:endParaRPr lang="en-US" altLang="ja-JP" dirty="0"/>
          </a:p>
          <a:p>
            <a:r>
              <a:rPr kumimoji="1" lang="ja-JP" altLang="en-US" dirty="0"/>
              <a:t>閾値を変化させ，</a:t>
            </a:r>
            <a:r>
              <a:rPr kumimoji="1" lang="en-US" altLang="ja-JP" dirty="0"/>
              <a:t>DCF</a:t>
            </a:r>
            <a:r>
              <a:rPr lang="ja-JP" altLang="en-US" dirty="0"/>
              <a:t>を最小化する</a:t>
            </a:r>
            <a:endParaRPr lang="en-US" altLang="ja-JP" dirty="0"/>
          </a:p>
          <a:p>
            <a:r>
              <a:rPr kumimoji="1" lang="en-US" altLang="ja-JP" dirty="0"/>
              <a:t>DCF</a:t>
            </a:r>
            <a:r>
              <a:rPr kumimoji="1" lang="ja-JP" altLang="en-US" dirty="0"/>
              <a:t>が最小となる閾値がベスト</a:t>
            </a:r>
            <a:r>
              <a:rPr kumimoji="1" lang="en-US" altLang="ja-JP" dirty="0"/>
              <a:t>_?</a:t>
            </a:r>
            <a:endParaRPr kumimoji="1" lang="ja-JP" altLang="en-US" dirty="0"/>
          </a:p>
        </p:txBody>
      </p:sp>
      <p:pic>
        <p:nvPicPr>
          <p:cNvPr id="4" name="図 3">
            <a:extLst>
              <a:ext uri="{FF2B5EF4-FFF2-40B4-BE49-F238E27FC236}">
                <a16:creationId xmlns:a16="http://schemas.microsoft.com/office/drawing/2014/main" id="{ED2BB55F-DB74-B53F-CF76-98FF6FB38ECD}"/>
              </a:ext>
            </a:extLst>
          </p:cNvPr>
          <p:cNvPicPr>
            <a:picLocks noChangeAspect="1"/>
          </p:cNvPicPr>
          <p:nvPr/>
        </p:nvPicPr>
        <p:blipFill>
          <a:blip r:embed="rId2"/>
          <a:stretch>
            <a:fillRect/>
          </a:stretch>
        </p:blipFill>
        <p:spPr>
          <a:xfrm>
            <a:off x="9642764" y="0"/>
            <a:ext cx="2018019" cy="1904940"/>
          </a:xfrm>
          <a:prstGeom prst="rect">
            <a:avLst/>
          </a:prstGeom>
        </p:spPr>
      </p:pic>
      <p:sp>
        <p:nvSpPr>
          <p:cNvPr id="5" name="テキスト ボックス 4">
            <a:extLst>
              <a:ext uri="{FF2B5EF4-FFF2-40B4-BE49-F238E27FC236}">
                <a16:creationId xmlns:a16="http://schemas.microsoft.com/office/drawing/2014/main" id="{F6F869C5-A6C5-5E9C-A811-504B55C88F9E}"/>
              </a:ext>
            </a:extLst>
          </p:cNvPr>
          <p:cNvSpPr txBox="1"/>
          <p:nvPr/>
        </p:nvSpPr>
        <p:spPr>
          <a:xfrm>
            <a:off x="8508902" y="1810674"/>
            <a:ext cx="3151881" cy="415498"/>
          </a:xfrm>
          <a:prstGeom prst="rect">
            <a:avLst/>
          </a:prstGeom>
          <a:noFill/>
        </p:spPr>
        <p:txBody>
          <a:bodyPr wrap="square" rtlCol="0">
            <a:spAutoFit/>
          </a:bodyPr>
          <a:lstStyle/>
          <a:p>
            <a:pPr algn="r"/>
            <a:r>
              <a:rPr kumimoji="1" lang="en-US" altLang="ja-JP" sz="1050" dirty="0"/>
              <a:t>https://github.com/rasbt/machine-learning-book/blob/main/ch06/figures/06_08.png</a:t>
            </a:r>
            <a:endParaRPr kumimoji="1" lang="ja-JP" altLang="en-US" sz="1050" dirty="0"/>
          </a:p>
        </p:txBody>
      </p:sp>
    </p:spTree>
    <p:extLst>
      <p:ext uri="{BB962C8B-B14F-4D97-AF65-F5344CB8AC3E}">
        <p14:creationId xmlns:p14="http://schemas.microsoft.com/office/powerpoint/2010/main" val="6335781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9AD885-B644-E7C7-424D-A7F9ACFF3577}"/>
              </a:ext>
            </a:extLst>
          </p:cNvPr>
          <p:cNvSpPr>
            <a:spLocks noGrp="1"/>
          </p:cNvSpPr>
          <p:nvPr>
            <p:ph type="title"/>
          </p:nvPr>
        </p:nvSpPr>
        <p:spPr/>
        <p:txBody>
          <a:bodyPr/>
          <a:lstStyle/>
          <a:p>
            <a:r>
              <a:rPr kumimoji="1" lang="en-US" altLang="ja-JP" dirty="0"/>
              <a:t>ROC</a:t>
            </a:r>
            <a:r>
              <a:rPr kumimoji="1" lang="ja-JP" altLang="en-US" dirty="0"/>
              <a:t>曲線</a:t>
            </a:r>
          </a:p>
        </p:txBody>
      </p:sp>
      <p:sp>
        <p:nvSpPr>
          <p:cNvPr id="3" name="コンテンツ プレースホルダー 2">
            <a:extLst>
              <a:ext uri="{FF2B5EF4-FFF2-40B4-BE49-F238E27FC236}">
                <a16:creationId xmlns:a16="http://schemas.microsoft.com/office/drawing/2014/main" id="{FEA1A2DE-9FB3-D5A2-5248-A5F782B11E2C}"/>
              </a:ext>
            </a:extLst>
          </p:cNvPr>
          <p:cNvSpPr>
            <a:spLocks noGrp="1"/>
          </p:cNvSpPr>
          <p:nvPr>
            <p:ph idx="1"/>
          </p:nvPr>
        </p:nvSpPr>
        <p:spPr/>
        <p:txBody>
          <a:bodyPr/>
          <a:lstStyle/>
          <a:p>
            <a:r>
              <a:rPr kumimoji="1" lang="ja-JP" altLang="en-US" dirty="0"/>
              <a:t>受信者操作特性</a:t>
            </a:r>
            <a:endParaRPr kumimoji="1" lang="en-US" altLang="ja-JP" dirty="0"/>
          </a:p>
          <a:p>
            <a:r>
              <a:rPr lang="en-US" altLang="ja-JP" dirty="0"/>
              <a:t>Receiver Operating Characteristic</a:t>
            </a:r>
          </a:p>
          <a:p>
            <a:r>
              <a:rPr lang="ja-JP" altLang="en-US" dirty="0"/>
              <a:t>偽陽性率を横軸に，真陽性率を縦軸にとる</a:t>
            </a:r>
            <a:endParaRPr lang="en-US" altLang="ja-JP" dirty="0"/>
          </a:p>
          <a:p>
            <a:pPr lvl="1"/>
            <a:r>
              <a:rPr lang="ja-JP" altLang="en-US" dirty="0"/>
              <a:t>偽陽性率</a:t>
            </a:r>
            <a:r>
              <a:rPr lang="en-US" altLang="ja-JP" dirty="0"/>
              <a:t>(FPR)</a:t>
            </a:r>
          </a:p>
          <a:p>
            <a:pPr lvl="2"/>
            <a:r>
              <a:rPr lang="ja-JP" altLang="en-US" dirty="0"/>
              <a:t>間違えて陽性だと判断した割合</a:t>
            </a:r>
            <a:endParaRPr lang="en-US" altLang="ja-JP" dirty="0"/>
          </a:p>
          <a:p>
            <a:pPr lvl="2"/>
            <a:r>
              <a:rPr lang="en-US" altLang="ja-JP" dirty="0" err="1"/>
              <a:t>FalsePositive</a:t>
            </a:r>
            <a:r>
              <a:rPr lang="en-US" altLang="ja-JP" dirty="0"/>
              <a:t>/Negatives = PF/(FP+TN)</a:t>
            </a:r>
          </a:p>
          <a:p>
            <a:pPr lvl="1"/>
            <a:r>
              <a:rPr lang="ja-JP" altLang="en-US" dirty="0"/>
              <a:t>真陽性率</a:t>
            </a:r>
            <a:r>
              <a:rPr lang="en-US" altLang="ja-JP" dirty="0"/>
              <a:t>(TPR)</a:t>
            </a:r>
          </a:p>
          <a:p>
            <a:pPr lvl="2"/>
            <a:r>
              <a:rPr lang="ja-JP" altLang="en-US" dirty="0"/>
              <a:t>正しく陽性と判断できた割合</a:t>
            </a:r>
            <a:endParaRPr lang="en-US" altLang="ja-JP" dirty="0"/>
          </a:p>
          <a:p>
            <a:pPr lvl="2"/>
            <a:r>
              <a:rPr lang="en-US" altLang="ja-JP" dirty="0" err="1"/>
              <a:t>TruePositive</a:t>
            </a:r>
            <a:r>
              <a:rPr lang="en-US" altLang="ja-JP" dirty="0"/>
              <a:t>/Positives = TP/(TP+FN)</a:t>
            </a:r>
          </a:p>
          <a:p>
            <a:pPr lvl="2"/>
            <a:endParaRPr lang="en-US" altLang="ja-JP" dirty="0"/>
          </a:p>
        </p:txBody>
      </p:sp>
      <p:pic>
        <p:nvPicPr>
          <p:cNvPr id="5" name="図 4">
            <a:extLst>
              <a:ext uri="{FF2B5EF4-FFF2-40B4-BE49-F238E27FC236}">
                <a16:creationId xmlns:a16="http://schemas.microsoft.com/office/drawing/2014/main" id="{30D04800-31C5-7FEC-A9FA-ED061FFB54E4}"/>
              </a:ext>
            </a:extLst>
          </p:cNvPr>
          <p:cNvPicPr>
            <a:picLocks noChangeAspect="1"/>
          </p:cNvPicPr>
          <p:nvPr/>
        </p:nvPicPr>
        <p:blipFill>
          <a:blip r:embed="rId2"/>
          <a:stretch>
            <a:fillRect/>
          </a:stretch>
        </p:blipFill>
        <p:spPr>
          <a:xfrm>
            <a:off x="8231233" y="2241123"/>
            <a:ext cx="3429550" cy="2214309"/>
          </a:xfrm>
          <a:prstGeom prst="rect">
            <a:avLst/>
          </a:prstGeom>
        </p:spPr>
      </p:pic>
      <p:sp>
        <p:nvSpPr>
          <p:cNvPr id="6" name="テキスト ボックス 5">
            <a:extLst>
              <a:ext uri="{FF2B5EF4-FFF2-40B4-BE49-F238E27FC236}">
                <a16:creationId xmlns:a16="http://schemas.microsoft.com/office/drawing/2014/main" id="{4FC3C936-7FE8-9629-032D-974208B5B72A}"/>
              </a:ext>
            </a:extLst>
          </p:cNvPr>
          <p:cNvSpPr txBox="1"/>
          <p:nvPr/>
        </p:nvSpPr>
        <p:spPr>
          <a:xfrm>
            <a:off x="3583583" y="6604084"/>
            <a:ext cx="8077200" cy="253916"/>
          </a:xfrm>
          <a:prstGeom prst="rect">
            <a:avLst/>
          </a:prstGeom>
          <a:noFill/>
        </p:spPr>
        <p:txBody>
          <a:bodyPr wrap="square" rtlCol="0">
            <a:spAutoFit/>
          </a:bodyPr>
          <a:lstStyle/>
          <a:p>
            <a:pPr algn="r"/>
            <a:r>
              <a:rPr kumimoji="1" lang="en-US" altLang="ja-JP" sz="1050" dirty="0"/>
              <a:t>https://atmarkit.itmedia.co.jp/ait/articles/2211/24/news019.html</a:t>
            </a:r>
            <a:endParaRPr kumimoji="1" lang="ja-JP" altLang="en-US" sz="1050" dirty="0"/>
          </a:p>
        </p:txBody>
      </p:sp>
      <p:pic>
        <p:nvPicPr>
          <p:cNvPr id="8" name="図 7">
            <a:extLst>
              <a:ext uri="{FF2B5EF4-FFF2-40B4-BE49-F238E27FC236}">
                <a16:creationId xmlns:a16="http://schemas.microsoft.com/office/drawing/2014/main" id="{AAD38DEB-D3EF-1941-839D-579E2BDE8216}"/>
              </a:ext>
            </a:extLst>
          </p:cNvPr>
          <p:cNvPicPr>
            <a:picLocks noChangeAspect="1"/>
          </p:cNvPicPr>
          <p:nvPr/>
        </p:nvPicPr>
        <p:blipFill>
          <a:blip r:embed="rId3"/>
          <a:stretch>
            <a:fillRect/>
          </a:stretch>
        </p:blipFill>
        <p:spPr>
          <a:xfrm>
            <a:off x="9642764" y="0"/>
            <a:ext cx="2018019" cy="1904940"/>
          </a:xfrm>
          <a:prstGeom prst="rect">
            <a:avLst/>
          </a:prstGeom>
        </p:spPr>
      </p:pic>
      <p:sp>
        <p:nvSpPr>
          <p:cNvPr id="9" name="テキスト ボックス 8">
            <a:extLst>
              <a:ext uri="{FF2B5EF4-FFF2-40B4-BE49-F238E27FC236}">
                <a16:creationId xmlns:a16="http://schemas.microsoft.com/office/drawing/2014/main" id="{D522446E-DE67-864D-07B6-015BF7E02122}"/>
              </a:ext>
            </a:extLst>
          </p:cNvPr>
          <p:cNvSpPr txBox="1"/>
          <p:nvPr/>
        </p:nvSpPr>
        <p:spPr>
          <a:xfrm>
            <a:off x="8508902" y="1810674"/>
            <a:ext cx="3151881" cy="415498"/>
          </a:xfrm>
          <a:prstGeom prst="rect">
            <a:avLst/>
          </a:prstGeom>
          <a:noFill/>
        </p:spPr>
        <p:txBody>
          <a:bodyPr wrap="square" rtlCol="0">
            <a:spAutoFit/>
          </a:bodyPr>
          <a:lstStyle/>
          <a:p>
            <a:pPr algn="r"/>
            <a:r>
              <a:rPr kumimoji="1" lang="en-US" altLang="ja-JP" sz="1050" dirty="0"/>
              <a:t>https://github.com/rasbt/machine-learning-book/blob/main/ch06/figures/06_08.png</a:t>
            </a:r>
            <a:endParaRPr kumimoji="1" lang="ja-JP" altLang="en-US" sz="1050" dirty="0"/>
          </a:p>
        </p:txBody>
      </p:sp>
      <p:pic>
        <p:nvPicPr>
          <p:cNvPr id="11" name="図 10">
            <a:extLst>
              <a:ext uri="{FF2B5EF4-FFF2-40B4-BE49-F238E27FC236}">
                <a16:creationId xmlns:a16="http://schemas.microsoft.com/office/drawing/2014/main" id="{B7A6A51C-0E94-4FDB-4704-595AD65904CA}"/>
              </a:ext>
            </a:extLst>
          </p:cNvPr>
          <p:cNvPicPr>
            <a:picLocks noChangeAspect="1"/>
          </p:cNvPicPr>
          <p:nvPr/>
        </p:nvPicPr>
        <p:blipFill>
          <a:blip r:embed="rId4"/>
          <a:stretch>
            <a:fillRect/>
          </a:stretch>
        </p:blipFill>
        <p:spPr>
          <a:xfrm>
            <a:off x="8829964" y="4470382"/>
            <a:ext cx="2830819" cy="2024083"/>
          </a:xfrm>
          <a:prstGeom prst="rect">
            <a:avLst/>
          </a:prstGeom>
        </p:spPr>
      </p:pic>
    </p:spTree>
    <p:extLst>
      <p:ext uri="{BB962C8B-B14F-4D97-AF65-F5344CB8AC3E}">
        <p14:creationId xmlns:p14="http://schemas.microsoft.com/office/powerpoint/2010/main" val="4699437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79A493-B01A-B7DF-7800-B9C41027ED61}"/>
              </a:ext>
            </a:extLst>
          </p:cNvPr>
          <p:cNvSpPr>
            <a:spLocks noGrp="1"/>
          </p:cNvSpPr>
          <p:nvPr>
            <p:ph type="title"/>
          </p:nvPr>
        </p:nvSpPr>
        <p:spPr/>
        <p:txBody>
          <a:bodyPr/>
          <a:lstStyle/>
          <a:p>
            <a:r>
              <a:rPr kumimoji="1" lang="en-US" altLang="ja-JP" dirty="0"/>
              <a:t>ROC</a:t>
            </a:r>
            <a:r>
              <a:rPr kumimoji="1" lang="ja-JP" altLang="en-US" dirty="0"/>
              <a:t>曲線</a:t>
            </a:r>
          </a:p>
        </p:txBody>
      </p:sp>
      <p:sp>
        <p:nvSpPr>
          <p:cNvPr id="3" name="コンテンツ プレースホルダー 2">
            <a:extLst>
              <a:ext uri="{FF2B5EF4-FFF2-40B4-BE49-F238E27FC236}">
                <a16:creationId xmlns:a16="http://schemas.microsoft.com/office/drawing/2014/main" id="{A6E1D869-B2CC-90E9-5DE7-DB4B69D91A1C}"/>
              </a:ext>
            </a:extLst>
          </p:cNvPr>
          <p:cNvSpPr>
            <a:spLocks noGrp="1"/>
          </p:cNvSpPr>
          <p:nvPr>
            <p:ph idx="1"/>
          </p:nvPr>
        </p:nvSpPr>
        <p:spPr/>
        <p:txBody>
          <a:bodyPr/>
          <a:lstStyle/>
          <a:p>
            <a:r>
              <a:rPr kumimoji="1" lang="ja-JP" altLang="en-US" dirty="0"/>
              <a:t>閾値を変えると，偽陽性率，真陽性率が変わる</a:t>
            </a:r>
            <a:endParaRPr kumimoji="1" lang="en-US" altLang="ja-JP" dirty="0"/>
          </a:p>
          <a:p>
            <a:pPr lvl="1"/>
            <a:r>
              <a:rPr lang="ja-JP" altLang="en-US" dirty="0"/>
              <a:t>閾値を上げるほど</a:t>
            </a:r>
            <a:r>
              <a:rPr lang="en-US" altLang="ja-JP" dirty="0"/>
              <a:t>FPR-, TPR+</a:t>
            </a:r>
          </a:p>
          <a:p>
            <a:pPr lvl="1"/>
            <a:r>
              <a:rPr kumimoji="1" lang="ja-JP" altLang="en-US" dirty="0"/>
              <a:t>ランダムだと対角線上に収束</a:t>
            </a:r>
            <a:endParaRPr kumimoji="1" lang="en-US" altLang="ja-JP" dirty="0"/>
          </a:p>
          <a:p>
            <a:pPr lvl="1"/>
            <a:r>
              <a:rPr lang="ja-JP" altLang="en-US" dirty="0"/>
              <a:t>良い分類器ほど左上に膨らむ</a:t>
            </a:r>
            <a:endParaRPr lang="en-US" altLang="ja-JP" dirty="0"/>
          </a:p>
          <a:p>
            <a:pPr lvl="1"/>
            <a:r>
              <a:rPr kumimoji="1" lang="ja-JP" altLang="en-US" dirty="0"/>
              <a:t>理論値は左上張り付き</a:t>
            </a:r>
            <a:endParaRPr kumimoji="1" lang="en-US" altLang="ja-JP" dirty="0"/>
          </a:p>
          <a:p>
            <a:pPr lvl="1"/>
            <a:endParaRPr lang="en-US" altLang="ja-JP" dirty="0"/>
          </a:p>
          <a:p>
            <a:r>
              <a:rPr kumimoji="1" lang="en-US" altLang="ja-JP" dirty="0"/>
              <a:t>AUC</a:t>
            </a:r>
          </a:p>
          <a:p>
            <a:pPr lvl="1"/>
            <a:r>
              <a:rPr lang="en-US" altLang="ja-JP" dirty="0"/>
              <a:t>Area Under the Curve, </a:t>
            </a:r>
            <a:r>
              <a:rPr lang="ja-JP" altLang="en-US" dirty="0"/>
              <a:t>曲線下面積</a:t>
            </a:r>
            <a:endParaRPr lang="en-US" altLang="ja-JP" dirty="0"/>
          </a:p>
          <a:p>
            <a:pPr lvl="1"/>
            <a:r>
              <a:rPr kumimoji="1" lang="ja-JP" altLang="en-US" dirty="0"/>
              <a:t>膨らみ具合</a:t>
            </a:r>
            <a:r>
              <a:rPr lang="ja-JP" altLang="en-US" dirty="0"/>
              <a:t>を数値化したもの</a:t>
            </a:r>
            <a:endParaRPr lang="en-US" altLang="ja-JP" dirty="0"/>
          </a:p>
          <a:p>
            <a:pPr lvl="1"/>
            <a:r>
              <a:rPr kumimoji="1" lang="en-US" altLang="ja-JP" dirty="0"/>
              <a:t>1</a:t>
            </a:r>
            <a:r>
              <a:rPr kumimoji="1" lang="ja-JP" altLang="en-US" dirty="0"/>
              <a:t>に近いほど精度がいい</a:t>
            </a:r>
            <a:endParaRPr kumimoji="1" lang="en-US" altLang="ja-JP" dirty="0"/>
          </a:p>
        </p:txBody>
      </p:sp>
      <p:pic>
        <p:nvPicPr>
          <p:cNvPr id="6" name="図 5">
            <a:extLst>
              <a:ext uri="{FF2B5EF4-FFF2-40B4-BE49-F238E27FC236}">
                <a16:creationId xmlns:a16="http://schemas.microsoft.com/office/drawing/2014/main" id="{A384F6D0-8E18-6109-055D-0AFDC1EB804F}"/>
              </a:ext>
            </a:extLst>
          </p:cNvPr>
          <p:cNvPicPr>
            <a:picLocks noChangeAspect="1"/>
          </p:cNvPicPr>
          <p:nvPr/>
        </p:nvPicPr>
        <p:blipFill>
          <a:blip r:embed="rId2"/>
          <a:stretch>
            <a:fillRect/>
          </a:stretch>
        </p:blipFill>
        <p:spPr>
          <a:xfrm>
            <a:off x="7841580" y="3429000"/>
            <a:ext cx="3819203" cy="2465891"/>
          </a:xfrm>
          <a:prstGeom prst="rect">
            <a:avLst/>
          </a:prstGeom>
        </p:spPr>
      </p:pic>
      <p:sp>
        <p:nvSpPr>
          <p:cNvPr id="7" name="テキスト ボックス 6">
            <a:extLst>
              <a:ext uri="{FF2B5EF4-FFF2-40B4-BE49-F238E27FC236}">
                <a16:creationId xmlns:a16="http://schemas.microsoft.com/office/drawing/2014/main" id="{CBC88B6C-8D52-B38E-F341-D2C5A305DF0E}"/>
              </a:ext>
            </a:extLst>
          </p:cNvPr>
          <p:cNvSpPr txBox="1"/>
          <p:nvPr/>
        </p:nvSpPr>
        <p:spPr>
          <a:xfrm>
            <a:off x="3583583" y="5894891"/>
            <a:ext cx="8077200" cy="253916"/>
          </a:xfrm>
          <a:prstGeom prst="rect">
            <a:avLst/>
          </a:prstGeom>
          <a:noFill/>
        </p:spPr>
        <p:txBody>
          <a:bodyPr wrap="square" rtlCol="0">
            <a:spAutoFit/>
          </a:bodyPr>
          <a:lstStyle/>
          <a:p>
            <a:pPr algn="r"/>
            <a:r>
              <a:rPr kumimoji="1" lang="en-US" altLang="ja-JP" sz="1050" dirty="0"/>
              <a:t>https://atmarkit.itmedia.co.jp/ait/articles/2211/24/news019.html</a:t>
            </a:r>
            <a:endParaRPr kumimoji="1" lang="ja-JP" altLang="en-US" sz="1050" dirty="0"/>
          </a:p>
        </p:txBody>
      </p:sp>
      <p:pic>
        <p:nvPicPr>
          <p:cNvPr id="8" name="図 7">
            <a:extLst>
              <a:ext uri="{FF2B5EF4-FFF2-40B4-BE49-F238E27FC236}">
                <a16:creationId xmlns:a16="http://schemas.microsoft.com/office/drawing/2014/main" id="{E6AEFD62-4399-2AFB-7199-82558537727B}"/>
              </a:ext>
            </a:extLst>
          </p:cNvPr>
          <p:cNvPicPr>
            <a:picLocks noChangeAspect="1"/>
          </p:cNvPicPr>
          <p:nvPr/>
        </p:nvPicPr>
        <p:blipFill>
          <a:blip r:embed="rId3"/>
          <a:stretch>
            <a:fillRect/>
          </a:stretch>
        </p:blipFill>
        <p:spPr>
          <a:xfrm>
            <a:off x="8719127" y="397491"/>
            <a:ext cx="2941656" cy="2776822"/>
          </a:xfrm>
          <a:prstGeom prst="rect">
            <a:avLst/>
          </a:prstGeom>
        </p:spPr>
      </p:pic>
      <p:sp>
        <p:nvSpPr>
          <p:cNvPr id="9" name="テキスト ボックス 8">
            <a:extLst>
              <a:ext uri="{FF2B5EF4-FFF2-40B4-BE49-F238E27FC236}">
                <a16:creationId xmlns:a16="http://schemas.microsoft.com/office/drawing/2014/main" id="{78EDE76D-1FF3-091D-C98B-1BEDC9086548}"/>
              </a:ext>
            </a:extLst>
          </p:cNvPr>
          <p:cNvSpPr txBox="1"/>
          <p:nvPr/>
        </p:nvSpPr>
        <p:spPr>
          <a:xfrm>
            <a:off x="8508901" y="3080047"/>
            <a:ext cx="3151881" cy="415498"/>
          </a:xfrm>
          <a:prstGeom prst="rect">
            <a:avLst/>
          </a:prstGeom>
          <a:noFill/>
        </p:spPr>
        <p:txBody>
          <a:bodyPr wrap="square" rtlCol="0">
            <a:spAutoFit/>
          </a:bodyPr>
          <a:lstStyle/>
          <a:p>
            <a:pPr algn="r"/>
            <a:r>
              <a:rPr kumimoji="1" lang="en-US" altLang="ja-JP" sz="1050" dirty="0"/>
              <a:t>https://github.com/rasbt/machine-learning-book/blob/main/ch06/figures/06_08.png</a:t>
            </a:r>
            <a:endParaRPr kumimoji="1" lang="ja-JP" altLang="en-US" sz="1050" dirty="0"/>
          </a:p>
        </p:txBody>
      </p:sp>
    </p:spTree>
    <p:extLst>
      <p:ext uri="{BB962C8B-B14F-4D97-AF65-F5344CB8AC3E}">
        <p14:creationId xmlns:p14="http://schemas.microsoft.com/office/powerpoint/2010/main" val="391021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5B064A-1E53-CF3F-EE10-10E3486F9C38}"/>
              </a:ext>
            </a:extLst>
          </p:cNvPr>
          <p:cNvSpPr>
            <a:spLocks noGrp="1"/>
          </p:cNvSpPr>
          <p:nvPr>
            <p:ph type="title"/>
          </p:nvPr>
        </p:nvSpPr>
        <p:spPr/>
        <p:txBody>
          <a:bodyPr/>
          <a:lstStyle/>
          <a:p>
            <a:r>
              <a:rPr kumimoji="1" lang="en-US" altLang="ja-JP" dirty="0"/>
              <a:t>PC</a:t>
            </a:r>
            <a:r>
              <a:rPr lang="ja-JP" altLang="en-US" dirty="0"/>
              <a:t>録音とスマホ録音の比較</a:t>
            </a:r>
            <a:endParaRPr kumimoji="1" lang="ja-JP" altLang="en-US" dirty="0"/>
          </a:p>
        </p:txBody>
      </p:sp>
      <p:pic>
        <p:nvPicPr>
          <p:cNvPr id="6" name="図 5" descr="カレンダー&#10;&#10;自動的に生成された説明">
            <a:extLst>
              <a:ext uri="{FF2B5EF4-FFF2-40B4-BE49-F238E27FC236}">
                <a16:creationId xmlns:a16="http://schemas.microsoft.com/office/drawing/2014/main" id="{D34AF990-347B-C5BF-7BC5-B756BAA12F9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96000" y="1690689"/>
            <a:ext cx="5167311" cy="5167311"/>
          </a:xfrm>
          <a:prstGeom prst="rect">
            <a:avLst/>
          </a:prstGeom>
        </p:spPr>
      </p:pic>
      <p:pic>
        <p:nvPicPr>
          <p:cNvPr id="8" name="図 7" descr="カレンダー&#10;&#10;自動的に生成された説明">
            <a:extLst>
              <a:ext uri="{FF2B5EF4-FFF2-40B4-BE49-F238E27FC236}">
                <a16:creationId xmlns:a16="http://schemas.microsoft.com/office/drawing/2014/main" id="{F2AF72B1-1A6C-B5AF-6075-6FD0F4041B7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8689" y="1690688"/>
            <a:ext cx="5167312" cy="5167312"/>
          </a:xfrm>
          <a:prstGeom prst="rect">
            <a:avLst/>
          </a:prstGeom>
        </p:spPr>
      </p:pic>
      <p:sp>
        <p:nvSpPr>
          <p:cNvPr id="9" name="テキスト ボックス 8">
            <a:extLst>
              <a:ext uri="{FF2B5EF4-FFF2-40B4-BE49-F238E27FC236}">
                <a16:creationId xmlns:a16="http://schemas.microsoft.com/office/drawing/2014/main" id="{41FF78C4-EB7C-4225-663B-D8924A38CD72}"/>
              </a:ext>
            </a:extLst>
          </p:cNvPr>
          <p:cNvSpPr txBox="1"/>
          <p:nvPr/>
        </p:nvSpPr>
        <p:spPr>
          <a:xfrm>
            <a:off x="2560622" y="1690687"/>
            <a:ext cx="1903445" cy="369332"/>
          </a:xfrm>
          <a:prstGeom prst="rect">
            <a:avLst/>
          </a:prstGeom>
          <a:noFill/>
        </p:spPr>
        <p:txBody>
          <a:bodyPr wrap="square" rtlCol="0">
            <a:spAutoFit/>
          </a:bodyPr>
          <a:lstStyle/>
          <a:p>
            <a:pPr algn="ctr"/>
            <a:r>
              <a:rPr kumimoji="1" lang="en-US" altLang="ja-JP" dirty="0"/>
              <a:t>PC</a:t>
            </a:r>
            <a:endParaRPr kumimoji="1" lang="ja-JP" altLang="en-US" dirty="0"/>
          </a:p>
        </p:txBody>
      </p:sp>
      <p:sp>
        <p:nvSpPr>
          <p:cNvPr id="10" name="テキスト ボックス 9">
            <a:extLst>
              <a:ext uri="{FF2B5EF4-FFF2-40B4-BE49-F238E27FC236}">
                <a16:creationId xmlns:a16="http://schemas.microsoft.com/office/drawing/2014/main" id="{49539C02-4707-8F3A-A869-A021F68D8F69}"/>
              </a:ext>
            </a:extLst>
          </p:cNvPr>
          <p:cNvSpPr txBox="1"/>
          <p:nvPr/>
        </p:nvSpPr>
        <p:spPr>
          <a:xfrm>
            <a:off x="8217838" y="1690687"/>
            <a:ext cx="923636" cy="369332"/>
          </a:xfrm>
          <a:prstGeom prst="rect">
            <a:avLst/>
          </a:prstGeom>
          <a:noFill/>
        </p:spPr>
        <p:txBody>
          <a:bodyPr wrap="square" rtlCol="0">
            <a:spAutoFit/>
          </a:bodyPr>
          <a:lstStyle/>
          <a:p>
            <a:pPr algn="ctr"/>
            <a:r>
              <a:rPr kumimoji="1" lang="ja-JP" altLang="en-US" dirty="0"/>
              <a:t>スマホ</a:t>
            </a:r>
          </a:p>
        </p:txBody>
      </p:sp>
      <p:pic>
        <p:nvPicPr>
          <p:cNvPr id="11" name="voice_16k">
            <a:hlinkClick r:id="" action="ppaction://media"/>
            <a:extLst>
              <a:ext uri="{FF2B5EF4-FFF2-40B4-BE49-F238E27FC236}">
                <a16:creationId xmlns:a16="http://schemas.microsoft.com/office/drawing/2014/main" id="{5B9C1C94-10C0-DFC3-24B0-E9F75A46A83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854467" y="1570554"/>
            <a:ext cx="609600" cy="609600"/>
          </a:xfrm>
          <a:prstGeom prst="rect">
            <a:avLst/>
          </a:prstGeom>
        </p:spPr>
      </p:pic>
      <p:pic>
        <p:nvPicPr>
          <p:cNvPr id="12" name="voice_16k_sp">
            <a:hlinkClick r:id="" action="ppaction://media"/>
            <a:extLst>
              <a:ext uri="{FF2B5EF4-FFF2-40B4-BE49-F238E27FC236}">
                <a16:creationId xmlns:a16="http://schemas.microsoft.com/office/drawing/2014/main" id="{7A1A45FD-F878-E9F0-CAD3-6C0EDAF2DE27}"/>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112268" y="1570553"/>
            <a:ext cx="609600" cy="609600"/>
          </a:xfrm>
          <a:prstGeom prst="rect">
            <a:avLst/>
          </a:prstGeom>
        </p:spPr>
      </p:pic>
    </p:spTree>
    <p:extLst>
      <p:ext uri="{BB962C8B-B14F-4D97-AF65-F5344CB8AC3E}">
        <p14:creationId xmlns:p14="http://schemas.microsoft.com/office/powerpoint/2010/main" val="3671373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17"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253"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11"/>
                </p:tgtEl>
              </p:cMediaNode>
            </p:audio>
            <p:audio>
              <p:cMediaNode vol="80000">
                <p:cTn id="12"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5AD4A0-44F6-9ADD-53F9-A6ACA159CB3C}"/>
              </a:ext>
            </a:extLst>
          </p:cNvPr>
          <p:cNvSpPr>
            <a:spLocks noGrp="1"/>
          </p:cNvSpPr>
          <p:nvPr>
            <p:ph type="title"/>
          </p:nvPr>
        </p:nvSpPr>
        <p:spPr/>
        <p:txBody>
          <a:bodyPr/>
          <a:lstStyle/>
          <a:p>
            <a:r>
              <a:rPr kumimoji="1" lang="ja-JP" altLang="en-US" dirty="0"/>
              <a:t>話者認識システムとなりすまし対策</a:t>
            </a:r>
          </a:p>
        </p:txBody>
      </p:sp>
      <p:sp>
        <p:nvSpPr>
          <p:cNvPr id="3" name="コンテンツ プレースホルダー 2">
            <a:extLst>
              <a:ext uri="{FF2B5EF4-FFF2-40B4-BE49-F238E27FC236}">
                <a16:creationId xmlns:a16="http://schemas.microsoft.com/office/drawing/2014/main" id="{6B867DFE-DAD9-2523-DC50-F90D89057A0D}"/>
              </a:ext>
            </a:extLst>
          </p:cNvPr>
          <p:cNvSpPr>
            <a:spLocks noGrp="1"/>
          </p:cNvSpPr>
          <p:nvPr>
            <p:ph idx="1"/>
          </p:nvPr>
        </p:nvSpPr>
        <p:spPr/>
        <p:txBody>
          <a:bodyPr>
            <a:normAutofit/>
          </a:bodyPr>
          <a:lstStyle/>
          <a:p>
            <a:r>
              <a:rPr kumimoji="1" lang="ja-JP" altLang="en-US" dirty="0"/>
              <a:t>話者認識</a:t>
            </a:r>
            <a:endParaRPr kumimoji="1" lang="en-US" altLang="ja-JP" dirty="0"/>
          </a:p>
          <a:p>
            <a:r>
              <a:rPr lang="ja-JP" altLang="en-US" dirty="0"/>
              <a:t>話者照合システムの原理</a:t>
            </a:r>
            <a:endParaRPr lang="en-US" altLang="ja-JP" dirty="0"/>
          </a:p>
          <a:p>
            <a:pPr lvl="1"/>
            <a:r>
              <a:rPr lang="ja-JP" altLang="en-US" dirty="0"/>
              <a:t>システム構成</a:t>
            </a:r>
            <a:endParaRPr lang="en-US" altLang="ja-JP" dirty="0"/>
          </a:p>
          <a:p>
            <a:pPr lvl="1"/>
            <a:r>
              <a:rPr lang="ja-JP" altLang="en-US" dirty="0"/>
              <a:t>フロントエンド・バックエンド型の処理の流れ</a:t>
            </a:r>
            <a:endParaRPr lang="en-US" altLang="ja-JP" dirty="0"/>
          </a:p>
          <a:p>
            <a:r>
              <a:rPr kumimoji="1" lang="ja-JP" altLang="en-US" dirty="0"/>
              <a:t>深層話者埋め込みの最新技術</a:t>
            </a:r>
            <a:endParaRPr kumimoji="1" lang="en-US" altLang="ja-JP" dirty="0"/>
          </a:p>
          <a:p>
            <a:r>
              <a:rPr lang="ja-JP" altLang="en-US" dirty="0"/>
              <a:t>課題と今後の展望</a:t>
            </a:r>
            <a:endParaRPr lang="en-US" altLang="ja-JP" dirty="0"/>
          </a:p>
          <a:p>
            <a:endParaRPr kumimoji="1" lang="en-US" altLang="ja-JP" dirty="0"/>
          </a:p>
          <a:p>
            <a:pPr marL="0" indent="0">
              <a:buNone/>
            </a:pPr>
            <a:r>
              <a:rPr kumimoji="1" lang="en-US" altLang="ja-JP" sz="1100" dirty="0"/>
              <a:t>https://github.com/tenk-9/ShiotaLab_seminar/blob/master/3rd/paper.md</a:t>
            </a:r>
          </a:p>
        </p:txBody>
      </p:sp>
    </p:spTree>
    <p:extLst>
      <p:ext uri="{BB962C8B-B14F-4D97-AF65-F5344CB8AC3E}">
        <p14:creationId xmlns:p14="http://schemas.microsoft.com/office/powerpoint/2010/main" val="2534522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8D69C3-FEE7-E70F-D565-2071875130DF}"/>
              </a:ext>
            </a:extLst>
          </p:cNvPr>
          <p:cNvSpPr>
            <a:spLocks noGrp="1"/>
          </p:cNvSpPr>
          <p:nvPr>
            <p:ph type="title"/>
          </p:nvPr>
        </p:nvSpPr>
        <p:spPr/>
        <p:txBody>
          <a:bodyPr/>
          <a:lstStyle/>
          <a:p>
            <a:r>
              <a:rPr kumimoji="1" lang="ja-JP" altLang="en-US" dirty="0"/>
              <a:t>話者認識</a:t>
            </a:r>
          </a:p>
        </p:txBody>
      </p:sp>
      <p:sp>
        <p:nvSpPr>
          <p:cNvPr id="3" name="コンテンツ プレースホルダー 2">
            <a:extLst>
              <a:ext uri="{FF2B5EF4-FFF2-40B4-BE49-F238E27FC236}">
                <a16:creationId xmlns:a16="http://schemas.microsoft.com/office/drawing/2014/main" id="{0E9E9279-FA29-3D83-E295-E442EC7752EE}"/>
              </a:ext>
            </a:extLst>
          </p:cNvPr>
          <p:cNvSpPr>
            <a:spLocks noGrp="1"/>
          </p:cNvSpPr>
          <p:nvPr>
            <p:ph idx="1"/>
          </p:nvPr>
        </p:nvSpPr>
        <p:spPr/>
        <p:txBody>
          <a:bodyPr>
            <a:normAutofit fontScale="92500" lnSpcReduction="20000"/>
          </a:bodyPr>
          <a:lstStyle/>
          <a:p>
            <a:r>
              <a:rPr kumimoji="1" lang="ja-JP" altLang="en-US" dirty="0"/>
              <a:t>音声を生体認証の鍵として用いる</a:t>
            </a:r>
            <a:endParaRPr kumimoji="1" lang="en-US" altLang="ja-JP" dirty="0"/>
          </a:p>
          <a:p>
            <a:r>
              <a:rPr lang="ja-JP" altLang="en-US" dirty="0"/>
              <a:t>定義による分類</a:t>
            </a:r>
            <a:endParaRPr lang="en-US" altLang="ja-JP" dirty="0"/>
          </a:p>
          <a:p>
            <a:pPr lvl="1"/>
            <a:r>
              <a:rPr lang="ja-JP" altLang="en-US" dirty="0"/>
              <a:t>話者識別</a:t>
            </a:r>
            <a:endParaRPr lang="en-US" altLang="ja-JP" dirty="0"/>
          </a:p>
          <a:p>
            <a:pPr lvl="2"/>
            <a:r>
              <a:rPr lang="ja-JP" altLang="en-US" dirty="0"/>
              <a:t>複数の登録者から提示された音声の話者を探索</a:t>
            </a:r>
            <a:endParaRPr lang="en-US" altLang="ja-JP" dirty="0"/>
          </a:p>
          <a:p>
            <a:pPr lvl="2"/>
            <a:r>
              <a:rPr lang="en-US" altLang="ja-JP" dirty="0"/>
              <a:t>1</a:t>
            </a:r>
            <a:r>
              <a:rPr lang="ja-JP" altLang="en-US" dirty="0"/>
              <a:t>対</a:t>
            </a:r>
            <a:r>
              <a:rPr lang="en-US" altLang="ja-JP" dirty="0"/>
              <a:t>n</a:t>
            </a:r>
          </a:p>
          <a:p>
            <a:pPr lvl="1"/>
            <a:r>
              <a:rPr lang="ja-JP" altLang="en-US" dirty="0"/>
              <a:t>話者照合</a:t>
            </a:r>
            <a:endParaRPr lang="en-US" altLang="ja-JP" dirty="0"/>
          </a:p>
          <a:p>
            <a:pPr lvl="2"/>
            <a:r>
              <a:rPr lang="ja-JP" altLang="en-US" dirty="0"/>
              <a:t>提示された二つの音声が同一話者によるものか否かを判定</a:t>
            </a:r>
            <a:endParaRPr lang="en-US" altLang="ja-JP" dirty="0"/>
          </a:p>
          <a:p>
            <a:pPr lvl="2"/>
            <a:r>
              <a:rPr lang="en-US" altLang="ja-JP" dirty="0"/>
              <a:t>1</a:t>
            </a:r>
            <a:r>
              <a:rPr lang="ja-JP" altLang="en-US" dirty="0"/>
              <a:t>対</a:t>
            </a:r>
            <a:r>
              <a:rPr lang="en-US" altLang="ja-JP" dirty="0"/>
              <a:t>1</a:t>
            </a:r>
          </a:p>
          <a:p>
            <a:r>
              <a:rPr kumimoji="1" lang="ja-JP" altLang="en-US" dirty="0"/>
              <a:t>音声内容による分類</a:t>
            </a:r>
            <a:endParaRPr kumimoji="1" lang="en-US" altLang="ja-JP" dirty="0"/>
          </a:p>
          <a:p>
            <a:pPr lvl="1"/>
            <a:r>
              <a:rPr lang="ja-JP" altLang="en-US" dirty="0"/>
              <a:t>テキスト依存型</a:t>
            </a:r>
            <a:endParaRPr lang="en-US" altLang="ja-JP" dirty="0"/>
          </a:p>
          <a:p>
            <a:pPr lvl="2"/>
            <a:r>
              <a:rPr lang="ja-JP" altLang="en-US" dirty="0"/>
              <a:t>登録時と照合時に同じ内容の音声を用いる</a:t>
            </a:r>
            <a:endParaRPr lang="en-US" altLang="ja-JP" dirty="0"/>
          </a:p>
          <a:p>
            <a:pPr lvl="1"/>
            <a:r>
              <a:rPr kumimoji="1" lang="ja-JP" altLang="en-US" dirty="0"/>
              <a:t>テキスト独立型</a:t>
            </a:r>
            <a:endParaRPr kumimoji="1" lang="en-US" altLang="ja-JP" dirty="0"/>
          </a:p>
          <a:p>
            <a:pPr lvl="2"/>
            <a:r>
              <a:rPr lang="ja-JP" altLang="en-US" dirty="0"/>
              <a:t>登録時と照合時で異なる内容の音声を用いる</a:t>
            </a:r>
            <a:endParaRPr kumimoji="1" lang="ja-JP" altLang="en-US" dirty="0"/>
          </a:p>
        </p:txBody>
      </p:sp>
      <p:pic>
        <p:nvPicPr>
          <p:cNvPr id="5" name="図 4">
            <a:extLst>
              <a:ext uri="{FF2B5EF4-FFF2-40B4-BE49-F238E27FC236}">
                <a16:creationId xmlns:a16="http://schemas.microsoft.com/office/drawing/2014/main" id="{E25DA21E-9984-6374-283A-5ED429DA7C88}"/>
              </a:ext>
            </a:extLst>
          </p:cNvPr>
          <p:cNvPicPr>
            <a:picLocks noChangeAspect="1"/>
          </p:cNvPicPr>
          <p:nvPr/>
        </p:nvPicPr>
        <p:blipFill>
          <a:blip r:embed="rId2"/>
          <a:stretch>
            <a:fillRect/>
          </a:stretch>
        </p:blipFill>
        <p:spPr>
          <a:xfrm>
            <a:off x="8177455" y="168408"/>
            <a:ext cx="3831044" cy="3314434"/>
          </a:xfrm>
          <a:prstGeom prst="rect">
            <a:avLst/>
          </a:prstGeom>
        </p:spPr>
      </p:pic>
    </p:spTree>
    <p:extLst>
      <p:ext uri="{BB962C8B-B14F-4D97-AF65-F5344CB8AC3E}">
        <p14:creationId xmlns:p14="http://schemas.microsoft.com/office/powerpoint/2010/main" val="1277515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85D6E0-2ACE-EDDC-26AC-6270A2A6F46C}"/>
              </a:ext>
            </a:extLst>
          </p:cNvPr>
          <p:cNvSpPr>
            <a:spLocks noGrp="1"/>
          </p:cNvSpPr>
          <p:nvPr>
            <p:ph type="title"/>
          </p:nvPr>
        </p:nvSpPr>
        <p:spPr/>
        <p:txBody>
          <a:bodyPr/>
          <a:lstStyle/>
          <a:p>
            <a:r>
              <a:rPr kumimoji="1" lang="ja-JP" altLang="en-US" dirty="0"/>
              <a:t>話者照合システム</a:t>
            </a:r>
          </a:p>
        </p:txBody>
      </p:sp>
      <p:sp>
        <p:nvSpPr>
          <p:cNvPr id="3" name="コンテンツ プレースホルダー 2">
            <a:extLst>
              <a:ext uri="{FF2B5EF4-FFF2-40B4-BE49-F238E27FC236}">
                <a16:creationId xmlns:a16="http://schemas.microsoft.com/office/drawing/2014/main" id="{13C6CF17-08A1-487E-F3EB-DE7F66752BC5}"/>
              </a:ext>
            </a:extLst>
          </p:cNvPr>
          <p:cNvSpPr>
            <a:spLocks noGrp="1"/>
          </p:cNvSpPr>
          <p:nvPr>
            <p:ph idx="1"/>
          </p:nvPr>
        </p:nvSpPr>
        <p:spPr/>
        <p:txBody>
          <a:bodyPr/>
          <a:lstStyle/>
          <a:p>
            <a:r>
              <a:rPr kumimoji="1" lang="ja-JP" altLang="en-US" dirty="0"/>
              <a:t>エンドツーエンド型</a:t>
            </a:r>
          </a:p>
          <a:p>
            <a:pPr lvl="1"/>
            <a:r>
              <a:rPr kumimoji="1" lang="ja-JP" altLang="en-US" dirty="0"/>
              <a:t>登録，照合音声のペアから照合スコアを直接計算する</a:t>
            </a:r>
          </a:p>
          <a:p>
            <a:pPr lvl="2"/>
            <a:r>
              <a:rPr kumimoji="1" lang="ja-JP" altLang="en-US" dirty="0"/>
              <a:t>動的時間短縮</a:t>
            </a:r>
            <a:r>
              <a:rPr kumimoji="1" lang="en-US" altLang="ja-JP" dirty="0"/>
              <a:t>(DTW)</a:t>
            </a:r>
            <a:r>
              <a:rPr kumimoji="1" lang="ja-JP" altLang="en-US" dirty="0"/>
              <a:t>に基づく方法はこれ</a:t>
            </a:r>
          </a:p>
          <a:p>
            <a:r>
              <a:rPr kumimoji="1" lang="ja-JP" altLang="en-US" dirty="0"/>
              <a:t>フロントエンド・バックグラウンド型</a:t>
            </a:r>
          </a:p>
          <a:p>
            <a:pPr lvl="1"/>
            <a:r>
              <a:rPr kumimoji="1" lang="ja-JP" altLang="en-US" dirty="0"/>
              <a:t>音声から特徴量を抽出</a:t>
            </a:r>
          </a:p>
          <a:p>
            <a:pPr lvl="1"/>
            <a:r>
              <a:rPr kumimoji="1" lang="ja-JP" altLang="en-US" dirty="0"/>
              <a:t>特徴量に基づき照合スコアを計算</a:t>
            </a:r>
          </a:p>
          <a:p>
            <a:pPr lvl="1"/>
            <a:r>
              <a:rPr kumimoji="1" lang="ja-JP" altLang="en-US" dirty="0"/>
              <a:t>現在主流</a:t>
            </a:r>
            <a:endParaRPr kumimoji="1" lang="en-US" altLang="ja-JP" dirty="0"/>
          </a:p>
        </p:txBody>
      </p:sp>
    </p:spTree>
    <p:extLst>
      <p:ext uri="{BB962C8B-B14F-4D97-AF65-F5344CB8AC3E}">
        <p14:creationId xmlns:p14="http://schemas.microsoft.com/office/powerpoint/2010/main" val="1650515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347255-D641-3B59-0799-4DFB969F4E7F}"/>
              </a:ext>
            </a:extLst>
          </p:cNvPr>
          <p:cNvSpPr>
            <a:spLocks noGrp="1"/>
          </p:cNvSpPr>
          <p:nvPr>
            <p:ph type="title"/>
          </p:nvPr>
        </p:nvSpPr>
        <p:spPr/>
        <p:txBody>
          <a:bodyPr/>
          <a:lstStyle/>
          <a:p>
            <a:r>
              <a:rPr kumimoji="1" lang="ja-JP" altLang="en-US" dirty="0"/>
              <a:t>フロントエンド・バックグラウンド型の処理の流れ</a:t>
            </a:r>
          </a:p>
        </p:txBody>
      </p:sp>
      <p:sp>
        <p:nvSpPr>
          <p:cNvPr id="3" name="コンテンツ プレースホルダー 2">
            <a:extLst>
              <a:ext uri="{FF2B5EF4-FFF2-40B4-BE49-F238E27FC236}">
                <a16:creationId xmlns:a16="http://schemas.microsoft.com/office/drawing/2014/main" id="{CBE7DA4D-AD81-91E5-0F66-78EAFB5D838E}"/>
              </a:ext>
            </a:extLst>
          </p:cNvPr>
          <p:cNvSpPr>
            <a:spLocks noGrp="1"/>
          </p:cNvSpPr>
          <p:nvPr>
            <p:ph idx="1"/>
          </p:nvPr>
        </p:nvSpPr>
        <p:spPr/>
        <p:txBody>
          <a:bodyPr/>
          <a:lstStyle/>
          <a:p>
            <a:pPr marL="514350" indent="-514350">
              <a:buFont typeface="+mj-lt"/>
              <a:buAutoNum type="arabicPeriod"/>
            </a:pPr>
            <a:r>
              <a:rPr kumimoji="1" lang="ja-JP" altLang="en-US" dirty="0"/>
              <a:t>特徴量抽出</a:t>
            </a:r>
            <a:endParaRPr kumimoji="1" lang="en-US" altLang="ja-JP" dirty="0"/>
          </a:p>
          <a:p>
            <a:pPr marL="514350" indent="-514350">
              <a:buFont typeface="+mj-lt"/>
              <a:buAutoNum type="arabicPeriod"/>
            </a:pPr>
            <a:r>
              <a:rPr lang="ja-JP" altLang="en-US" dirty="0"/>
              <a:t>話者埋め込み抽出</a:t>
            </a:r>
            <a:endParaRPr lang="en-US" altLang="ja-JP" dirty="0"/>
          </a:p>
          <a:p>
            <a:pPr marL="514350" indent="-514350">
              <a:buFont typeface="+mj-lt"/>
              <a:buAutoNum type="arabicPeriod"/>
            </a:pPr>
            <a:r>
              <a:rPr kumimoji="1" lang="ja-JP" altLang="en-US" dirty="0"/>
              <a:t>バックエンド処理</a:t>
            </a:r>
          </a:p>
        </p:txBody>
      </p:sp>
      <p:pic>
        <p:nvPicPr>
          <p:cNvPr id="7" name="図 6">
            <a:extLst>
              <a:ext uri="{FF2B5EF4-FFF2-40B4-BE49-F238E27FC236}">
                <a16:creationId xmlns:a16="http://schemas.microsoft.com/office/drawing/2014/main" id="{0C28BBAE-78A3-9C04-4FD3-43F5D34ADD80}"/>
              </a:ext>
            </a:extLst>
          </p:cNvPr>
          <p:cNvPicPr>
            <a:picLocks noChangeAspect="1"/>
          </p:cNvPicPr>
          <p:nvPr/>
        </p:nvPicPr>
        <p:blipFill>
          <a:blip r:embed="rId2"/>
          <a:stretch>
            <a:fillRect/>
          </a:stretch>
        </p:blipFill>
        <p:spPr>
          <a:xfrm>
            <a:off x="5037844" y="1690688"/>
            <a:ext cx="6315956" cy="3029373"/>
          </a:xfrm>
          <a:prstGeom prst="rect">
            <a:avLst/>
          </a:prstGeom>
        </p:spPr>
      </p:pic>
    </p:spTree>
    <p:extLst>
      <p:ext uri="{BB962C8B-B14F-4D97-AF65-F5344CB8AC3E}">
        <p14:creationId xmlns:p14="http://schemas.microsoft.com/office/powerpoint/2010/main" val="3675425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9577C7-4636-8E4A-A4FD-6257B3E0EF31}"/>
              </a:ext>
            </a:extLst>
          </p:cNvPr>
          <p:cNvSpPr>
            <a:spLocks noGrp="1"/>
          </p:cNvSpPr>
          <p:nvPr>
            <p:ph type="title"/>
          </p:nvPr>
        </p:nvSpPr>
        <p:spPr/>
        <p:txBody>
          <a:bodyPr/>
          <a:lstStyle/>
          <a:p>
            <a:r>
              <a:rPr kumimoji="1" lang="ja-JP" altLang="en-US" dirty="0"/>
              <a:t>特徴量抽出</a:t>
            </a:r>
          </a:p>
        </p:txBody>
      </p:sp>
      <p:sp>
        <p:nvSpPr>
          <p:cNvPr id="3" name="コンテンツ プレースホルダー 2">
            <a:extLst>
              <a:ext uri="{FF2B5EF4-FFF2-40B4-BE49-F238E27FC236}">
                <a16:creationId xmlns:a16="http://schemas.microsoft.com/office/drawing/2014/main" id="{1EE86A29-B7E6-7F47-D41F-D7CA81100D81}"/>
              </a:ext>
            </a:extLst>
          </p:cNvPr>
          <p:cNvSpPr>
            <a:spLocks noGrp="1"/>
          </p:cNvSpPr>
          <p:nvPr>
            <p:ph idx="1"/>
          </p:nvPr>
        </p:nvSpPr>
        <p:spPr/>
        <p:txBody>
          <a:bodyPr/>
          <a:lstStyle/>
          <a:p>
            <a:r>
              <a:rPr kumimoji="1" lang="ja-JP" altLang="en-US" dirty="0"/>
              <a:t>スペクトル包絡に基づく特徴量</a:t>
            </a:r>
            <a:endParaRPr kumimoji="1" lang="en-US" altLang="ja-JP" dirty="0"/>
          </a:p>
          <a:p>
            <a:pPr lvl="1"/>
            <a:r>
              <a:rPr kumimoji="1" lang="en-US" altLang="ja-JP" dirty="0"/>
              <a:t>MFCC(</a:t>
            </a:r>
            <a:r>
              <a:rPr kumimoji="1" lang="en-US" altLang="ja-JP" dirty="0" err="1"/>
              <a:t>mel</a:t>
            </a:r>
            <a:r>
              <a:rPr kumimoji="1" lang="en-US" altLang="ja-JP" dirty="0"/>
              <a:t>-frequency Cepstral coefficients)</a:t>
            </a:r>
          </a:p>
          <a:p>
            <a:pPr lvl="1"/>
            <a:r>
              <a:rPr kumimoji="1" lang="en-US" altLang="ja-JP" dirty="0"/>
              <a:t>PLP(perceptual linear prediction)</a:t>
            </a:r>
          </a:p>
          <a:p>
            <a:r>
              <a:rPr kumimoji="1" lang="ja-JP" altLang="en-US" dirty="0"/>
              <a:t>フィルタバンク特徴量</a:t>
            </a:r>
            <a:endParaRPr kumimoji="1" lang="en-US" altLang="ja-JP" dirty="0"/>
          </a:p>
          <a:p>
            <a:pPr lvl="1"/>
            <a:r>
              <a:rPr kumimoji="1" lang="ja-JP" altLang="en-US" dirty="0"/>
              <a:t>より生の信号に近い</a:t>
            </a:r>
            <a:endParaRPr kumimoji="1" lang="en-US" altLang="ja-JP" dirty="0"/>
          </a:p>
          <a:p>
            <a:pPr lvl="1"/>
            <a:endParaRPr kumimoji="1" lang="en-US" altLang="ja-JP" dirty="0"/>
          </a:p>
          <a:p>
            <a:r>
              <a:rPr kumimoji="1" lang="ja-JP" altLang="en-US" dirty="0"/>
              <a:t>発話区間検出による無音区間の除去も行われる</a:t>
            </a:r>
            <a:endParaRPr kumimoji="1" lang="en-US" altLang="ja-JP" dirty="0"/>
          </a:p>
          <a:p>
            <a:r>
              <a:rPr kumimoji="1" lang="ja-JP" altLang="en-US" dirty="0"/>
              <a:t>伝送経路等の影響を除去するため，特徴量の各次元について</a:t>
            </a:r>
            <a:r>
              <a:rPr kumimoji="1" lang="en-US" altLang="ja-JP" dirty="0"/>
              <a:t>3</a:t>
            </a:r>
            <a:r>
              <a:rPr kumimoji="1" lang="ja-JP" altLang="en-US" dirty="0"/>
              <a:t>秒程度の移動窓ごとに平均や分散を正規化する</a:t>
            </a:r>
          </a:p>
        </p:txBody>
      </p:sp>
    </p:spTree>
    <p:extLst>
      <p:ext uri="{BB962C8B-B14F-4D97-AF65-F5344CB8AC3E}">
        <p14:creationId xmlns:p14="http://schemas.microsoft.com/office/powerpoint/2010/main" val="31845142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1FD5D7-3918-BEC7-E981-9BF3BFCE4460}"/>
              </a:ext>
            </a:extLst>
          </p:cNvPr>
          <p:cNvSpPr>
            <a:spLocks noGrp="1"/>
          </p:cNvSpPr>
          <p:nvPr>
            <p:ph type="title"/>
          </p:nvPr>
        </p:nvSpPr>
        <p:spPr/>
        <p:txBody>
          <a:bodyPr/>
          <a:lstStyle/>
          <a:p>
            <a:r>
              <a:rPr kumimoji="1" lang="ja-JP" altLang="en-US" dirty="0"/>
              <a:t>話者埋め込み抽出</a:t>
            </a:r>
          </a:p>
        </p:txBody>
      </p:sp>
      <p:sp>
        <p:nvSpPr>
          <p:cNvPr id="3" name="コンテンツ プレースホルダー 2">
            <a:extLst>
              <a:ext uri="{FF2B5EF4-FFF2-40B4-BE49-F238E27FC236}">
                <a16:creationId xmlns:a16="http://schemas.microsoft.com/office/drawing/2014/main" id="{DE917052-AF5E-F808-F94C-F38C5FC171B3}"/>
              </a:ext>
            </a:extLst>
          </p:cNvPr>
          <p:cNvSpPr>
            <a:spLocks noGrp="1"/>
          </p:cNvSpPr>
          <p:nvPr>
            <p:ph idx="1"/>
          </p:nvPr>
        </p:nvSpPr>
        <p:spPr/>
        <p:txBody>
          <a:bodyPr/>
          <a:lstStyle/>
          <a:p>
            <a:r>
              <a:rPr kumimoji="1" lang="ja-JP" altLang="en-US" dirty="0"/>
              <a:t>発話内容，収録環境，伝送路等の違いにより話者内で特徴量は大きく変わる</a:t>
            </a:r>
            <a:endParaRPr kumimoji="1" lang="en-US" altLang="ja-JP" dirty="0"/>
          </a:p>
          <a:p>
            <a:r>
              <a:rPr kumimoji="1" lang="ja-JP" altLang="en-US" dirty="0"/>
              <a:t>特徴量の系列長は入力音声の長さに依存する</a:t>
            </a:r>
            <a:endParaRPr kumimoji="1" lang="en-US" altLang="ja-JP" dirty="0"/>
          </a:p>
          <a:p>
            <a:pPr lvl="1"/>
            <a:r>
              <a:rPr kumimoji="1" lang="ja-JP" altLang="en-US" dirty="0"/>
              <a:t>系列長の違うを吸収する仕組みが必要</a:t>
            </a:r>
            <a:endParaRPr kumimoji="1" lang="en-US" altLang="ja-JP" dirty="0"/>
          </a:p>
          <a:p>
            <a:r>
              <a:rPr kumimoji="1" lang="ja-JP" altLang="en-US" b="1" dirty="0"/>
              <a:t>生成モデルに基づく話者埋め込み</a:t>
            </a:r>
            <a:endParaRPr kumimoji="1" lang="en-US" altLang="ja-JP" b="1" dirty="0"/>
          </a:p>
          <a:p>
            <a:r>
              <a:rPr lang="ja-JP" altLang="en-US" b="1" dirty="0"/>
              <a:t>深層話者埋め込み</a:t>
            </a:r>
            <a:endParaRPr kumimoji="1" lang="ja-JP" altLang="en-US" b="1" dirty="0"/>
          </a:p>
        </p:txBody>
      </p:sp>
    </p:spTree>
    <p:extLst>
      <p:ext uri="{BB962C8B-B14F-4D97-AF65-F5344CB8AC3E}">
        <p14:creationId xmlns:p14="http://schemas.microsoft.com/office/powerpoint/2010/main" val="242247324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1223</TotalTime>
  <Words>1308</Words>
  <Application>Microsoft Office PowerPoint</Application>
  <PresentationFormat>ワイド画面</PresentationFormat>
  <Paragraphs>189</Paragraphs>
  <Slides>23</Slides>
  <Notes>0</Notes>
  <HiddenSlides>0</HiddenSlides>
  <MMClips>4</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23</vt:i4>
      </vt:variant>
    </vt:vector>
  </HeadingPairs>
  <TitlesOfParts>
    <vt:vector size="27" baseType="lpstr">
      <vt:lpstr>游ゴシック</vt:lpstr>
      <vt:lpstr>游ゴシック Light</vt:lpstr>
      <vt:lpstr>Arial</vt:lpstr>
      <vt:lpstr>Office テーマ</vt:lpstr>
      <vt:lpstr>音声再録@PC</vt:lpstr>
      <vt:lpstr>音声録音@スマホ</vt:lpstr>
      <vt:lpstr>PC録音とスマホ録音の比較</vt:lpstr>
      <vt:lpstr>話者認識システムとなりすまし対策</vt:lpstr>
      <vt:lpstr>話者認識</vt:lpstr>
      <vt:lpstr>話者照合システム</vt:lpstr>
      <vt:lpstr>フロントエンド・バックグラウンド型の処理の流れ</vt:lpstr>
      <vt:lpstr>特徴量抽出</vt:lpstr>
      <vt:lpstr>話者埋め込み抽出</vt:lpstr>
      <vt:lpstr>生成モデルに基づく話者埋め込み</vt:lpstr>
      <vt:lpstr>深層話者埋め込み</vt:lpstr>
      <vt:lpstr>バックエンド処理</vt:lpstr>
      <vt:lpstr>深層話者埋め込みの最新技術</vt:lpstr>
      <vt:lpstr>課題と今後の展望</vt:lpstr>
      <vt:lpstr>なりすまし攻撃の種類</vt:lpstr>
      <vt:lpstr>なりすまし検出の研究動向</vt:lpstr>
      <vt:lpstr>なりすまし検出の研究動向</vt:lpstr>
      <vt:lpstr>課題と今後</vt:lpstr>
      <vt:lpstr>評価方法</vt:lpstr>
      <vt:lpstr>EER</vt:lpstr>
      <vt:lpstr>DCF</vt:lpstr>
      <vt:lpstr>ROC曲線</vt:lpstr>
      <vt:lpstr>ROC曲線</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音声再録@PC</dc:title>
  <dc:creator>山口　拓生</dc:creator>
  <cp:lastModifiedBy>山口　拓生</cp:lastModifiedBy>
  <cp:revision>2</cp:revision>
  <dcterms:created xsi:type="dcterms:W3CDTF">2023-10-25T05:46:00Z</dcterms:created>
  <dcterms:modified xsi:type="dcterms:W3CDTF">2023-10-26T04:06:52Z</dcterms:modified>
</cp:coreProperties>
</file>

<file path=docProps/thumbnail.jpeg>
</file>